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6493" r:id="rId1"/>
  </p:sldMasterIdLst>
  <p:notesMasterIdLst>
    <p:notesMasterId r:id="rId38"/>
  </p:notesMasterIdLst>
  <p:handoutMasterIdLst>
    <p:handoutMasterId r:id="rId39"/>
  </p:handoutMasterIdLst>
  <p:sldIdLst>
    <p:sldId id="349" r:id="rId2"/>
    <p:sldId id="558" r:id="rId3"/>
    <p:sldId id="591" r:id="rId4"/>
    <p:sldId id="592" r:id="rId5"/>
    <p:sldId id="593" r:id="rId6"/>
    <p:sldId id="594" r:id="rId7"/>
    <p:sldId id="595" r:id="rId8"/>
    <p:sldId id="596" r:id="rId9"/>
    <p:sldId id="597" r:id="rId10"/>
    <p:sldId id="598" r:id="rId11"/>
    <p:sldId id="617" r:id="rId12"/>
    <p:sldId id="561" r:id="rId13"/>
    <p:sldId id="600" r:id="rId14"/>
    <p:sldId id="601" r:id="rId15"/>
    <p:sldId id="602" r:id="rId16"/>
    <p:sldId id="588" r:id="rId17"/>
    <p:sldId id="607" r:id="rId18"/>
    <p:sldId id="562" r:id="rId19"/>
    <p:sldId id="563" r:id="rId20"/>
    <p:sldId id="608" r:id="rId21"/>
    <p:sldId id="603" r:id="rId22"/>
    <p:sldId id="604" r:id="rId23"/>
    <p:sldId id="605" r:id="rId24"/>
    <p:sldId id="573" r:id="rId25"/>
    <p:sldId id="609" r:id="rId26"/>
    <p:sldId id="615" r:id="rId27"/>
    <p:sldId id="583" r:id="rId28"/>
    <p:sldId id="582" r:id="rId29"/>
    <p:sldId id="584" r:id="rId30"/>
    <p:sldId id="611" r:id="rId31"/>
    <p:sldId id="614" r:id="rId32"/>
    <p:sldId id="610" r:id="rId33"/>
    <p:sldId id="616" r:id="rId34"/>
    <p:sldId id="612" r:id="rId35"/>
    <p:sldId id="586" r:id="rId36"/>
    <p:sldId id="587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521415D9-36F7-43E2-AB2F-B90AF26B5E84}">
      <p14:sectionLst xmlns:p14="http://schemas.microsoft.com/office/powerpoint/2010/main">
        <p14:section name="Default Section" id="{F2050E0B-EDD5-C842-91A7-BB6CB53F5C17}">
          <p14:sldIdLst>
            <p14:sldId id="349"/>
            <p14:sldId id="558"/>
            <p14:sldId id="591"/>
            <p14:sldId id="592"/>
            <p14:sldId id="593"/>
            <p14:sldId id="594"/>
            <p14:sldId id="595"/>
            <p14:sldId id="596"/>
            <p14:sldId id="597"/>
            <p14:sldId id="598"/>
            <p14:sldId id="617"/>
            <p14:sldId id="561"/>
            <p14:sldId id="600"/>
            <p14:sldId id="601"/>
            <p14:sldId id="602"/>
            <p14:sldId id="588"/>
            <p14:sldId id="607"/>
            <p14:sldId id="562"/>
            <p14:sldId id="563"/>
            <p14:sldId id="608"/>
            <p14:sldId id="603"/>
            <p14:sldId id="604"/>
            <p14:sldId id="605"/>
            <p14:sldId id="573"/>
            <p14:sldId id="609"/>
            <p14:sldId id="615"/>
            <p14:sldId id="583"/>
            <p14:sldId id="582"/>
            <p14:sldId id="584"/>
            <p14:sldId id="611"/>
            <p14:sldId id="614"/>
            <p14:sldId id="610"/>
            <p14:sldId id="616"/>
            <p14:sldId id="612"/>
            <p14:sldId id="586"/>
            <p14:sldId id="58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58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nielle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8000"/>
    <a:srgbClr val="808000"/>
    <a:srgbClr val="003333"/>
    <a:srgbClr val="000033"/>
    <a:srgbClr val="00024B"/>
    <a:srgbClr val="336699"/>
    <a:srgbClr val="333399"/>
    <a:srgbClr val="FF8000"/>
    <a:srgbClr val="D0E2F2"/>
    <a:srgbClr val="BCCC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739" autoAdjust="0"/>
    <p:restoredTop sz="99353" autoAdjust="0"/>
  </p:normalViewPr>
  <p:slideViewPr>
    <p:cSldViewPr>
      <p:cViewPr>
        <p:scale>
          <a:sx n="148" d="100"/>
          <a:sy n="148" d="100"/>
        </p:scale>
        <p:origin x="-672" y="-1016"/>
      </p:cViewPr>
      <p:guideLst>
        <p:guide orient="horz" pos="1584"/>
        <p:guide pos="2880"/>
      </p:guideLst>
    </p:cSldViewPr>
  </p:slideViewPr>
  <p:outlineViewPr>
    <p:cViewPr>
      <p:scale>
        <a:sx n="33" d="100"/>
        <a:sy n="33" d="100"/>
      </p:scale>
      <p:origin x="0" y="15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3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commentAuthors" Target="commentAuthors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50971-733B-F241-9FE3-033A91D43D20}" type="datetimeFigureOut">
              <a:rPr lang="en-US" smtClean="0"/>
              <a:pPr/>
              <a:t>9/23/16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B18DD-F354-C544-86B1-3367F06585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251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C9A7D45-F24E-4C8D-AE0E-14EC92080FD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6447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7D45-F24E-4C8D-AE0E-14EC92080FD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994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3330" y="2115163"/>
            <a:ext cx="5277693" cy="183693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83326" y="4245823"/>
            <a:ext cx="5277697" cy="989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rgbClr val="990000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4" name="TextBox 13"/>
          <p:cNvSpPr txBox="1"/>
          <p:nvPr/>
        </p:nvSpPr>
        <p:spPr>
          <a:xfrm>
            <a:off x="3483326" y="6255006"/>
            <a:ext cx="52776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smtClean="0"/>
              <a:t>Foothill College,</a:t>
            </a:r>
            <a:r>
              <a:rPr lang="en-US" sz="1050" baseline="0" dirty="0" smtClean="0"/>
              <a:t> </a:t>
            </a:r>
            <a:r>
              <a:rPr lang="en-US" sz="1050" dirty="0" smtClean="0"/>
              <a:t>12345 El Monte Road,</a:t>
            </a:r>
            <a:r>
              <a:rPr lang="en-US" sz="1050" baseline="0" dirty="0" smtClean="0"/>
              <a:t> </a:t>
            </a:r>
            <a:r>
              <a:rPr lang="en-US" sz="1050" dirty="0" smtClean="0"/>
              <a:t>Los Altos Hills, CA 94022  </a:t>
            </a:r>
            <a:r>
              <a:rPr lang="en-US" sz="1050" dirty="0" smtClean="0">
                <a:solidFill>
                  <a:srgbClr val="990000"/>
                </a:solidFill>
              </a:rPr>
              <a:t>|</a:t>
            </a:r>
            <a:r>
              <a:rPr lang="en-US" sz="1050" baseline="0" dirty="0" smtClean="0"/>
              <a:t>  </a:t>
            </a:r>
            <a:r>
              <a:rPr lang="en-US" sz="1050" dirty="0" err="1" smtClean="0"/>
              <a:t>foothill.edu</a:t>
            </a:r>
            <a:endParaRPr lang="en-US" sz="105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483326" y="6255006"/>
            <a:ext cx="52776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smtClean="0"/>
              <a:t>Foothill College,</a:t>
            </a:r>
            <a:r>
              <a:rPr lang="en-US" sz="1050" baseline="0" dirty="0" smtClean="0"/>
              <a:t> </a:t>
            </a:r>
            <a:r>
              <a:rPr lang="en-US" sz="1050" dirty="0" smtClean="0"/>
              <a:t>12345 El Monte Road,</a:t>
            </a:r>
            <a:r>
              <a:rPr lang="en-US" sz="1050" baseline="0" dirty="0" smtClean="0"/>
              <a:t> </a:t>
            </a:r>
            <a:r>
              <a:rPr lang="en-US" sz="1050" dirty="0" smtClean="0"/>
              <a:t>Los Altos Hills, CA 94022  </a:t>
            </a:r>
            <a:r>
              <a:rPr lang="en-US" sz="1050" dirty="0" smtClean="0">
                <a:solidFill>
                  <a:srgbClr val="990000"/>
                </a:solidFill>
              </a:rPr>
              <a:t>|</a:t>
            </a:r>
            <a:r>
              <a:rPr lang="en-US" sz="1050" baseline="0" dirty="0" smtClean="0"/>
              <a:t>  </a:t>
            </a:r>
            <a:r>
              <a:rPr lang="en-US" sz="1050" dirty="0" err="1" smtClean="0"/>
              <a:t>foothill.edu</a:t>
            </a:r>
            <a:endParaRPr lang="en-US" sz="1050" dirty="0" smtClean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617" y="339517"/>
            <a:ext cx="6767369" cy="1252667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99000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617" y="1981200"/>
            <a:ext cx="6767369" cy="437806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buSzPct val="70000"/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457200" indent="-228600">
              <a:lnSpc>
                <a:spcPct val="100000"/>
              </a:lnSpc>
              <a:buSzPct val="70000"/>
              <a:buFont typeface="Wingdings" charset="2"/>
              <a:buChar char="§"/>
              <a:defRPr sz="2800" b="0">
                <a:solidFill>
                  <a:schemeClr val="tx1"/>
                </a:solidFill>
              </a:defRPr>
            </a:lvl2pPr>
            <a:lvl3pPr marL="685800" indent="-228600">
              <a:lnSpc>
                <a:spcPct val="100000"/>
              </a:lnSpc>
              <a:buSzPct val="70000"/>
              <a:buFont typeface="Wingdings" charset="2"/>
              <a:buChar char="§"/>
              <a:defRPr sz="2800" b="0">
                <a:solidFill>
                  <a:schemeClr val="tx1"/>
                </a:solidFill>
              </a:defRPr>
            </a:lvl3pPr>
            <a:lvl4pPr marL="914400" indent="-228600">
              <a:lnSpc>
                <a:spcPct val="100000"/>
              </a:lnSpc>
              <a:buSzPct val="70000"/>
              <a:buFont typeface="Wingdings" charset="2"/>
              <a:buChar char="§"/>
              <a:defRPr sz="2800" b="0">
                <a:solidFill>
                  <a:schemeClr val="tx1"/>
                </a:solidFill>
              </a:defRPr>
            </a:lvl4pPr>
            <a:lvl5pPr marL="1143000" indent="-228600">
              <a:lnSpc>
                <a:spcPct val="100000"/>
              </a:lnSpc>
              <a:buSzPct val="70000"/>
              <a:buFont typeface="Wingdings" charset="2"/>
              <a:buChar char="§"/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1895617" y="2057400"/>
            <a:ext cx="3194124" cy="40561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SzPct val="70000"/>
              <a:defRPr sz="1800"/>
            </a:lvl1pPr>
            <a:lvl2pPr>
              <a:buSzPct val="70000"/>
              <a:defRPr sz="1800"/>
            </a:lvl2pPr>
            <a:lvl3pPr>
              <a:buSzPct val="70000"/>
              <a:defRPr sz="1800"/>
            </a:lvl3pPr>
            <a:lvl4pPr>
              <a:buSzPct val="70000"/>
              <a:defRPr sz="1800"/>
            </a:lvl4pPr>
            <a:lvl5pPr>
              <a:buSzPct val="70000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95617" y="339517"/>
            <a:ext cx="6767369" cy="1252667"/>
          </a:xfrm>
          <a:prstGeom prst="rect">
            <a:avLst/>
          </a:prstGeom>
        </p:spPr>
        <p:txBody>
          <a:bodyPr anchor="ctr"/>
          <a:lstStyle>
            <a:lvl1pPr>
              <a:defRPr sz="4000" b="0">
                <a:solidFill>
                  <a:srgbClr val="99000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1"/>
          </p:nvPr>
        </p:nvSpPr>
        <p:spPr>
          <a:xfrm>
            <a:off x="5468862" y="2057400"/>
            <a:ext cx="3194124" cy="40561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70000"/>
              <a:defRPr sz="1800"/>
            </a:lvl1pPr>
            <a:lvl2pPr>
              <a:buSzPct val="70000"/>
              <a:defRPr sz="1800"/>
            </a:lvl2pPr>
            <a:lvl3pPr>
              <a:buSzPct val="70000"/>
              <a:defRPr sz="1800"/>
            </a:lvl3pPr>
            <a:lvl4pPr>
              <a:buSzPct val="70000"/>
              <a:defRPr sz="1800"/>
            </a:lvl4pPr>
            <a:lvl5pPr>
              <a:buSzPct val="70000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594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943011" y="540205"/>
            <a:ext cx="6644154" cy="4861849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  <a:effectLst>
            <a:outerShdw blurRad="180975" dist="38100" dir="2700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n>
                <a:noFill/>
              </a:ln>
              <a:effectLst/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1943011" y="5666779"/>
            <a:ext cx="6644154" cy="8725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Caption or simple description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104139" y="714030"/>
            <a:ext cx="6283981" cy="4526908"/>
          </a:xfrm>
          <a:prstGeom prst="rect">
            <a:avLst/>
          </a:prstGeom>
          <a:ln w="6350" cmpd="sng"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effectLst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895617" y="339517"/>
            <a:ext cx="6767369" cy="1252667"/>
          </a:xfrm>
          <a:prstGeom prst="rect">
            <a:avLst/>
          </a:prstGeom>
        </p:spPr>
        <p:txBody>
          <a:bodyPr anchor="ctr"/>
          <a:lstStyle>
            <a:lvl1pPr>
              <a:defRPr sz="4000" b="0">
                <a:solidFill>
                  <a:srgbClr val="990000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Rectangle 3"/>
          <p:cNvSpPr/>
          <p:nvPr userDrawn="1"/>
        </p:nvSpPr>
        <p:spPr>
          <a:xfrm>
            <a:off x="1905000" y="1828800"/>
            <a:ext cx="6644154" cy="4495800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  <a:effectLst>
            <a:outerShdw blurRad="180975" dist="38100" dir="2700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n>
                <a:noFill/>
              </a:ln>
              <a:effectLst/>
            </a:endParaRP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2066128" y="2002624"/>
            <a:ext cx="6283981" cy="4186077"/>
          </a:xfrm>
          <a:prstGeom prst="rect">
            <a:avLst/>
          </a:prstGeom>
          <a:ln w="6350" cmpd="sng"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effectLst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771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0"/>
            <a:ext cx="7772400" cy="6858000"/>
          </a:xfrm>
          <a:prstGeom prst="rect">
            <a:avLst/>
          </a:prstGeom>
          <a:ln w="6350" cmpd="sng"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effectLst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898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943012" y="540205"/>
            <a:ext cx="3971324" cy="5790621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  <a:effectLst>
            <a:outerShdw blurRad="180975" dist="38100" dir="2700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n>
                <a:noFill/>
              </a:ln>
              <a:effectLst/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6208158" y="540205"/>
            <a:ext cx="2454830" cy="5790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Caption or simple description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104139" y="714029"/>
            <a:ext cx="3649070" cy="5417773"/>
          </a:xfrm>
          <a:prstGeom prst="rect">
            <a:avLst/>
          </a:prstGeom>
          <a:ln w="6350" cmpd="sng"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effectLst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709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95617" y="339517"/>
            <a:ext cx="6767369" cy="1252667"/>
          </a:xfrm>
          <a:prstGeom prst="rect">
            <a:avLst/>
          </a:prstGeom>
        </p:spPr>
        <p:txBody>
          <a:bodyPr anchor="ctr"/>
          <a:lstStyle>
            <a:lvl1pPr>
              <a:defRPr sz="4000" b="0">
                <a:solidFill>
                  <a:srgbClr val="990000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007815" y="1904935"/>
            <a:ext cx="1371600" cy="1371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76200" cap="flat" cmpd="sng">
            <a:solidFill>
              <a:schemeClr val="bg1"/>
            </a:solidFill>
            <a:miter lim="800000"/>
          </a:ln>
          <a:effectLst>
            <a:outerShdw blurRad="85725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>
                <a:effectLst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sz="half" idx="21" hasCustomPrompt="1"/>
          </p:nvPr>
        </p:nvSpPr>
        <p:spPr>
          <a:xfrm>
            <a:off x="1981200" y="3429000"/>
            <a:ext cx="1952493" cy="303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 i="0" baseline="0">
                <a:latin typeface="Arial Narrow"/>
                <a:cs typeface="Arial Narrow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39" name="Content Placeholder 3"/>
          <p:cNvSpPr>
            <a:spLocks noGrp="1"/>
          </p:cNvSpPr>
          <p:nvPr>
            <p:ph sz="half" idx="27"/>
          </p:nvPr>
        </p:nvSpPr>
        <p:spPr>
          <a:xfrm>
            <a:off x="4495800" y="1905000"/>
            <a:ext cx="1371600" cy="1371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76200" cap="flat" cmpd="sng">
            <a:solidFill>
              <a:schemeClr val="bg1"/>
            </a:solidFill>
            <a:miter lim="800000"/>
          </a:ln>
          <a:effectLst>
            <a:outerShdw blurRad="85725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>
                <a:effectLst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Content Placeholder 3"/>
          <p:cNvSpPr>
            <a:spLocks noGrp="1"/>
          </p:cNvSpPr>
          <p:nvPr>
            <p:ph sz="half" idx="28"/>
          </p:nvPr>
        </p:nvSpPr>
        <p:spPr>
          <a:xfrm>
            <a:off x="6934200" y="1905000"/>
            <a:ext cx="1371600" cy="1371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76200" cap="flat" cmpd="sng">
            <a:solidFill>
              <a:schemeClr val="bg1"/>
            </a:solidFill>
            <a:miter lim="800000"/>
          </a:ln>
          <a:effectLst>
            <a:outerShdw blurRad="85725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>
                <a:effectLst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4" name="Content Placeholder 2"/>
          <p:cNvSpPr>
            <a:spLocks noGrp="1"/>
          </p:cNvSpPr>
          <p:nvPr>
            <p:ph sz="half" idx="32" hasCustomPrompt="1"/>
          </p:nvPr>
        </p:nvSpPr>
        <p:spPr>
          <a:xfrm>
            <a:off x="1981200" y="3658930"/>
            <a:ext cx="1952493" cy="303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latin typeface="Arial Narrow"/>
                <a:cs typeface="Arial Narrow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45" name="Content Placeholder 2"/>
          <p:cNvSpPr>
            <a:spLocks noGrp="1"/>
          </p:cNvSpPr>
          <p:nvPr>
            <p:ph sz="half" idx="33" hasCustomPrompt="1"/>
          </p:nvPr>
        </p:nvSpPr>
        <p:spPr>
          <a:xfrm>
            <a:off x="4495800" y="3429000"/>
            <a:ext cx="1952493" cy="303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 i="0" baseline="0">
                <a:latin typeface="Arial Narrow"/>
                <a:cs typeface="Arial Narrow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sz="half" idx="34" hasCustomPrompt="1"/>
          </p:nvPr>
        </p:nvSpPr>
        <p:spPr>
          <a:xfrm>
            <a:off x="4495800" y="3658930"/>
            <a:ext cx="1952493" cy="303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latin typeface="Arial Narrow"/>
                <a:cs typeface="Arial Narrow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47" name="Content Placeholder 2"/>
          <p:cNvSpPr>
            <a:spLocks noGrp="1"/>
          </p:cNvSpPr>
          <p:nvPr>
            <p:ph sz="half" idx="35" hasCustomPrompt="1"/>
          </p:nvPr>
        </p:nvSpPr>
        <p:spPr>
          <a:xfrm>
            <a:off x="6934200" y="3429000"/>
            <a:ext cx="1952493" cy="303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 i="0" baseline="0">
                <a:latin typeface="Arial Narrow"/>
                <a:cs typeface="Arial Narrow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sz="half" idx="36" hasCustomPrompt="1"/>
          </p:nvPr>
        </p:nvSpPr>
        <p:spPr>
          <a:xfrm>
            <a:off x="6934200" y="3658930"/>
            <a:ext cx="1952493" cy="303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latin typeface="Arial Narrow"/>
                <a:cs typeface="Arial Narrow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55" name="Content Placeholder 3"/>
          <p:cNvSpPr>
            <a:spLocks noGrp="1"/>
          </p:cNvSpPr>
          <p:nvPr>
            <p:ph sz="half" idx="37"/>
          </p:nvPr>
        </p:nvSpPr>
        <p:spPr>
          <a:xfrm>
            <a:off x="1981200" y="4191000"/>
            <a:ext cx="1371600" cy="1371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76200" cap="flat" cmpd="sng">
            <a:solidFill>
              <a:schemeClr val="bg1"/>
            </a:solidFill>
            <a:miter lim="800000"/>
          </a:ln>
          <a:effectLst>
            <a:outerShdw blurRad="85725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>
                <a:effectLst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6" name="Content Placeholder 2"/>
          <p:cNvSpPr>
            <a:spLocks noGrp="1"/>
          </p:cNvSpPr>
          <p:nvPr>
            <p:ph sz="half" idx="38" hasCustomPrompt="1"/>
          </p:nvPr>
        </p:nvSpPr>
        <p:spPr>
          <a:xfrm>
            <a:off x="1954585" y="5715065"/>
            <a:ext cx="1952493" cy="303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 i="0" baseline="0">
                <a:latin typeface="Arial Narrow"/>
                <a:cs typeface="Arial Narrow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57" name="Content Placeholder 3"/>
          <p:cNvSpPr>
            <a:spLocks noGrp="1"/>
          </p:cNvSpPr>
          <p:nvPr>
            <p:ph sz="half" idx="39"/>
          </p:nvPr>
        </p:nvSpPr>
        <p:spPr>
          <a:xfrm>
            <a:off x="4469185" y="4191065"/>
            <a:ext cx="1371600" cy="1371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76200" cap="flat" cmpd="sng">
            <a:solidFill>
              <a:schemeClr val="bg1"/>
            </a:solidFill>
            <a:miter lim="800000"/>
          </a:ln>
          <a:effectLst>
            <a:outerShdw blurRad="85725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>
                <a:effectLst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8" name="Content Placeholder 3"/>
          <p:cNvSpPr>
            <a:spLocks noGrp="1"/>
          </p:cNvSpPr>
          <p:nvPr>
            <p:ph sz="half" idx="40"/>
          </p:nvPr>
        </p:nvSpPr>
        <p:spPr>
          <a:xfrm>
            <a:off x="6907585" y="4191065"/>
            <a:ext cx="1371600" cy="1371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76200" cap="flat" cmpd="sng">
            <a:solidFill>
              <a:schemeClr val="bg1"/>
            </a:solidFill>
            <a:miter lim="800000"/>
          </a:ln>
          <a:effectLst>
            <a:outerShdw blurRad="85725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>
                <a:effectLst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9" name="Content Placeholder 2"/>
          <p:cNvSpPr>
            <a:spLocks noGrp="1"/>
          </p:cNvSpPr>
          <p:nvPr>
            <p:ph sz="half" idx="41" hasCustomPrompt="1"/>
          </p:nvPr>
        </p:nvSpPr>
        <p:spPr>
          <a:xfrm>
            <a:off x="1954585" y="5944995"/>
            <a:ext cx="1952493" cy="303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latin typeface="Arial Narrow"/>
                <a:cs typeface="Arial Narrow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60" name="Content Placeholder 2"/>
          <p:cNvSpPr>
            <a:spLocks noGrp="1"/>
          </p:cNvSpPr>
          <p:nvPr>
            <p:ph sz="half" idx="42" hasCustomPrompt="1"/>
          </p:nvPr>
        </p:nvSpPr>
        <p:spPr>
          <a:xfrm>
            <a:off x="4469185" y="5715065"/>
            <a:ext cx="1952493" cy="303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 i="0" baseline="0">
                <a:latin typeface="Arial Narrow"/>
                <a:cs typeface="Arial Narrow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61" name="Content Placeholder 2"/>
          <p:cNvSpPr>
            <a:spLocks noGrp="1"/>
          </p:cNvSpPr>
          <p:nvPr>
            <p:ph sz="half" idx="43" hasCustomPrompt="1"/>
          </p:nvPr>
        </p:nvSpPr>
        <p:spPr>
          <a:xfrm>
            <a:off x="4469185" y="5944995"/>
            <a:ext cx="1952493" cy="303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latin typeface="Arial Narrow"/>
                <a:cs typeface="Arial Narrow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62" name="Content Placeholder 2"/>
          <p:cNvSpPr>
            <a:spLocks noGrp="1"/>
          </p:cNvSpPr>
          <p:nvPr>
            <p:ph sz="half" idx="44" hasCustomPrompt="1"/>
          </p:nvPr>
        </p:nvSpPr>
        <p:spPr>
          <a:xfrm>
            <a:off x="6907585" y="5715065"/>
            <a:ext cx="1952493" cy="303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 i="0" baseline="0">
                <a:latin typeface="Arial Narrow"/>
                <a:cs typeface="Arial Narrow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63" name="Content Placeholder 2"/>
          <p:cNvSpPr>
            <a:spLocks noGrp="1"/>
          </p:cNvSpPr>
          <p:nvPr>
            <p:ph sz="half" idx="45" hasCustomPrompt="1"/>
          </p:nvPr>
        </p:nvSpPr>
        <p:spPr>
          <a:xfrm>
            <a:off x="6907585" y="5944995"/>
            <a:ext cx="1952493" cy="303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 baseline="0">
                <a:latin typeface="Arial Narrow"/>
                <a:cs typeface="Arial Narrow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128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ocial Media Tag Horz 20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241" y="5411552"/>
            <a:ext cx="4738888" cy="2464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55370" y="3100202"/>
            <a:ext cx="77886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990000"/>
                </a:solidFill>
              </a:rPr>
              <a:t>12345 El Monte Road</a:t>
            </a:r>
          </a:p>
          <a:p>
            <a:pPr algn="ctr"/>
            <a:r>
              <a:rPr lang="en-US" sz="2000" dirty="0" smtClean="0">
                <a:solidFill>
                  <a:srgbClr val="990000"/>
                </a:solidFill>
              </a:rPr>
              <a:t>Los Altos Hills, CA 94022</a:t>
            </a:r>
          </a:p>
          <a:p>
            <a:pPr algn="ctr"/>
            <a:endParaRPr lang="en-US" sz="2000" dirty="0" smtClean="0">
              <a:solidFill>
                <a:srgbClr val="990000"/>
              </a:solidFill>
            </a:endParaRPr>
          </a:p>
          <a:p>
            <a:pPr algn="ctr"/>
            <a:r>
              <a:rPr lang="en-US" sz="2000" dirty="0" err="1" smtClean="0">
                <a:solidFill>
                  <a:srgbClr val="990000"/>
                </a:solidFill>
              </a:rPr>
              <a:t>foothill.edu</a:t>
            </a:r>
            <a:endParaRPr lang="en-US" sz="2000" dirty="0" smtClean="0">
              <a:solidFill>
                <a:srgbClr val="990000"/>
              </a:solidFill>
            </a:endParaRPr>
          </a:p>
          <a:p>
            <a:pPr algn="ctr"/>
            <a:endParaRPr lang="en-US" sz="2000" dirty="0">
              <a:solidFill>
                <a:srgbClr val="990000"/>
              </a:solidFill>
            </a:endParaRPr>
          </a:p>
        </p:txBody>
      </p:sp>
      <p:pic>
        <p:nvPicPr>
          <p:cNvPr id="2" name="Picture 1" descr="FHC Centered B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542" y="2131698"/>
            <a:ext cx="3892287" cy="681384"/>
          </a:xfrm>
          <a:prstGeom prst="rect">
            <a:avLst/>
          </a:prstGeom>
        </p:spPr>
      </p:pic>
      <p:pic>
        <p:nvPicPr>
          <p:cNvPr id="5" name="Picture 4" descr="Social Media Tag Horz 20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241" y="5411552"/>
            <a:ext cx="4738888" cy="246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5370" y="3100202"/>
            <a:ext cx="77886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990000"/>
                </a:solidFill>
              </a:rPr>
              <a:t>12345 El Monte Road</a:t>
            </a:r>
          </a:p>
          <a:p>
            <a:pPr algn="ctr"/>
            <a:r>
              <a:rPr lang="en-US" sz="2000" dirty="0" smtClean="0">
                <a:solidFill>
                  <a:srgbClr val="990000"/>
                </a:solidFill>
              </a:rPr>
              <a:t>Los Altos Hills, CA 94022</a:t>
            </a:r>
          </a:p>
          <a:p>
            <a:pPr algn="ctr"/>
            <a:endParaRPr lang="en-US" sz="2000" dirty="0" smtClean="0">
              <a:solidFill>
                <a:srgbClr val="990000"/>
              </a:solidFill>
            </a:endParaRPr>
          </a:p>
          <a:p>
            <a:pPr algn="ctr"/>
            <a:r>
              <a:rPr lang="en-US" sz="2000" dirty="0" err="1" smtClean="0">
                <a:solidFill>
                  <a:srgbClr val="990000"/>
                </a:solidFill>
              </a:rPr>
              <a:t>foothill.edu</a:t>
            </a:r>
            <a:endParaRPr lang="en-US" sz="2000" dirty="0" smtClean="0">
              <a:solidFill>
                <a:srgbClr val="990000"/>
              </a:solidFill>
            </a:endParaRPr>
          </a:p>
          <a:p>
            <a:pPr algn="ctr"/>
            <a:endParaRPr lang="en-US" sz="2000" dirty="0">
              <a:solidFill>
                <a:srgbClr val="990000"/>
              </a:solidFill>
            </a:endParaRPr>
          </a:p>
        </p:txBody>
      </p:sp>
      <p:pic>
        <p:nvPicPr>
          <p:cNvPr id="7" name="Picture 6" descr="FHC Centered B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542" y="2131698"/>
            <a:ext cx="3892287" cy="681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" y="6207621"/>
            <a:ext cx="1355368" cy="65037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fld id="{A18B906A-13E2-D944-BA31-E28CBAB377D9}" type="slidenum">
              <a:rPr lang="en-US" sz="2400" smtClean="0">
                <a:latin typeface="+mn-lt"/>
              </a:rPr>
              <a:t>‹#›</a:t>
            </a:fld>
            <a:endParaRPr lang="en-US" sz="2400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6207621"/>
            <a:ext cx="1355368" cy="65037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8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fld id="{A18B906A-13E2-D944-BA31-E28CBAB377D9}" type="slidenum">
              <a:rPr lang="en-US" sz="2400" smtClean="0">
                <a:latin typeface="+mn-lt"/>
              </a:rPr>
              <a:t>‹#›</a:t>
            </a:fld>
            <a:endParaRPr lang="en-US" sz="24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94" r:id="rId1"/>
    <p:sldLayoutId id="2147486495" r:id="rId2"/>
    <p:sldLayoutId id="2147486496" r:id="rId3"/>
    <p:sldLayoutId id="2147486497" r:id="rId4"/>
    <p:sldLayoutId id="2147486501" r:id="rId5"/>
    <p:sldLayoutId id="2147486502" r:id="rId6"/>
    <p:sldLayoutId id="2147486498" r:id="rId7"/>
    <p:sldLayoutId id="2147486499" r:id="rId8"/>
    <p:sldLayoutId id="2147486500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jpe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2KlmvmuxzYE" TargetMode="External"/><Relationship Id="rId3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eg"/><Relationship Id="rId5" Type="http://schemas.openxmlformats.org/officeDocument/2006/relationships/image" Target="../media/image9.jpg"/><Relationship Id="rId6" Type="http://schemas.openxmlformats.org/officeDocument/2006/relationships/image" Target="../media/image10.png"/><Relationship Id="rId7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G"/><Relationship Id="rId7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jpg"/><Relationship Id="rId6" Type="http://schemas.openxmlformats.org/officeDocument/2006/relationships/image" Target="../media/image22.png"/><Relationship Id="rId7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eg"/><Relationship Id="rId6" Type="http://schemas.openxmlformats.org/officeDocument/2006/relationships/image" Target="../media/image28.jp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g"/><Relationship Id="rId7" Type="http://schemas.openxmlformats.org/officeDocument/2006/relationships/image" Target="../media/image34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8.jpeg"/><Relationship Id="rId6" Type="http://schemas.openxmlformats.org/officeDocument/2006/relationships/image" Target="../media/image39.jp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G"/><Relationship Id="rId5" Type="http://schemas.openxmlformats.org/officeDocument/2006/relationships/image" Target="../media/image43.jpeg"/><Relationship Id="rId6" Type="http://schemas.openxmlformats.org/officeDocument/2006/relationships/image" Target="../media/image22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65571" y="2971800"/>
            <a:ext cx="5277693" cy="183693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FOOTHILL COLLEGE</a:t>
            </a:r>
            <a:br>
              <a:rPr lang="en-US" b="1" dirty="0" smtClean="0"/>
            </a:br>
            <a:r>
              <a:rPr lang="en-US" b="1" dirty="0" smtClean="0"/>
              <a:t>OPENING DAY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85303" y="4953000"/>
            <a:ext cx="5277697" cy="98978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September 23, 2016</a:t>
            </a:r>
            <a:endParaRPr lang="en-US" sz="2800" b="1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300" b="1" dirty="0" smtClean="0"/>
              <a:t>FAMILIAR FACES IN NEW PLACES</a:t>
            </a:r>
            <a:endParaRPr lang="en-US" sz="33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33"/>
          </p:nvPr>
        </p:nvSpPr>
        <p:spPr>
          <a:xfrm>
            <a:off x="2619507" y="3124201"/>
            <a:ext cx="1952493" cy="303405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MOATY FAYEK</a:t>
            </a:r>
            <a:endParaRPr lang="en-US" sz="1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34"/>
          </p:nvPr>
        </p:nvSpPr>
        <p:spPr>
          <a:xfrm>
            <a:off x="2133600" y="3354131"/>
            <a:ext cx="3048000" cy="532069"/>
          </a:xfrm>
        </p:spPr>
        <p:txBody>
          <a:bodyPr>
            <a:noAutofit/>
          </a:bodyPr>
          <a:lstStyle/>
          <a:p>
            <a:pPr algn="ctr"/>
            <a:r>
              <a:rPr lang="en-US" sz="1400" dirty="0" smtClean="0"/>
              <a:t>Interim Vice President – Workforce Development &amp; Institutional Advancement</a:t>
            </a:r>
            <a:endParaRPr lang="en-US" sz="1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35"/>
          </p:nvPr>
        </p:nvSpPr>
        <p:spPr>
          <a:xfrm>
            <a:off x="5438907" y="3124201"/>
            <a:ext cx="1952493" cy="303405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ELAINE KUO</a:t>
            </a:r>
            <a:endParaRPr lang="en-US" sz="1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36"/>
          </p:nvPr>
        </p:nvSpPr>
        <p:spPr>
          <a:xfrm>
            <a:off x="4953000" y="3354131"/>
            <a:ext cx="2971800" cy="30340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/>
              <a:t>Interim Director of Equity Programs</a:t>
            </a:r>
            <a:endParaRPr lang="en-US" sz="1400" dirty="0"/>
          </a:p>
        </p:txBody>
      </p:sp>
      <p:sp>
        <p:nvSpPr>
          <p:cNvPr id="35" name="Content Placeholder 34"/>
          <p:cNvSpPr>
            <a:spLocks noGrp="1"/>
          </p:cNvSpPr>
          <p:nvPr>
            <p:ph sz="half" idx="38"/>
          </p:nvPr>
        </p:nvSpPr>
        <p:spPr>
          <a:xfrm>
            <a:off x="2543307" y="6019865"/>
            <a:ext cx="1952493" cy="303405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ANDREW LAMANQUE</a:t>
            </a:r>
            <a:endParaRPr lang="en-US" sz="1600" dirty="0"/>
          </a:p>
        </p:txBody>
      </p:sp>
      <p:pic>
        <p:nvPicPr>
          <p:cNvPr id="37" name="Content Placeholder 36"/>
          <p:cNvPicPr>
            <a:picLocks noGrp="1" noChangeAspect="1"/>
          </p:cNvPicPr>
          <p:nvPr>
            <p:ph sz="half" idx="39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/>
          <a:stretch/>
        </p:blipFill>
        <p:spPr>
          <a:xfrm rot="5400000">
            <a:off x="5666789" y="4295189"/>
            <a:ext cx="1493321" cy="14987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0" name="Content Placeholder 29"/>
          <p:cNvSpPr>
            <a:spLocks noGrp="1"/>
          </p:cNvSpPr>
          <p:nvPr>
            <p:ph sz="half" idx="41"/>
          </p:nvPr>
        </p:nvSpPr>
        <p:spPr>
          <a:xfrm>
            <a:off x="2209800" y="6249795"/>
            <a:ext cx="2590800" cy="60820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/>
              <a:t>Interim Vice President – Instruction </a:t>
            </a:r>
          </a:p>
          <a:p>
            <a:pPr algn="ctr">
              <a:spcBef>
                <a:spcPts val="0"/>
              </a:spcBef>
            </a:pPr>
            <a:r>
              <a:rPr lang="en-US" sz="1400" dirty="0" smtClean="0"/>
              <a:t>&amp; Institutional Research</a:t>
            </a:r>
          </a:p>
          <a:p>
            <a:pPr algn="ctr"/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half" idx="42"/>
          </p:nvPr>
        </p:nvSpPr>
        <p:spPr>
          <a:xfrm>
            <a:off x="5438907" y="6019865"/>
            <a:ext cx="1952493" cy="303405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LORI SILVERMAN</a:t>
            </a:r>
            <a:endParaRPr lang="en-US" sz="1600" dirty="0"/>
          </a:p>
        </p:txBody>
      </p:sp>
      <p:sp>
        <p:nvSpPr>
          <p:cNvPr id="32" name="Content Placeholder 31"/>
          <p:cNvSpPr>
            <a:spLocks noGrp="1"/>
          </p:cNvSpPr>
          <p:nvPr>
            <p:ph sz="half" idx="43"/>
          </p:nvPr>
        </p:nvSpPr>
        <p:spPr>
          <a:xfrm>
            <a:off x="5181600" y="6249795"/>
            <a:ext cx="2438400" cy="30340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/>
              <a:t>Interim Dean – Physical Sciences, Mathematics &amp; Engineering</a:t>
            </a:r>
            <a:endParaRPr lang="en-US" sz="1400" dirty="0"/>
          </a:p>
        </p:txBody>
      </p:sp>
      <p:pic>
        <p:nvPicPr>
          <p:cNvPr id="25" name="Content Placeholder 20"/>
          <p:cNvPicPr>
            <a:picLocks noGrp="1" noChangeAspect="1"/>
          </p:cNvPicPr>
          <p:nvPr>
            <p:ph sz="half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524002"/>
            <a:ext cx="1371600" cy="137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7" name="Content Placeholder 1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524000"/>
            <a:ext cx="1524000" cy="137710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" name="Content Placeholder 36"/>
          <p:cNvPicPr>
            <a:picLocks noGrp="1" noChangeAspect="1"/>
          </p:cNvPicPr>
          <p:nvPr>
            <p:ph sz="half" idx="3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311238"/>
            <a:ext cx="1371770" cy="14541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279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300" dirty="0" smtClean="0"/>
              <a:t>IN MEMORIAM …</a:t>
            </a:r>
            <a:endParaRPr lang="en-US" sz="3300" dirty="0"/>
          </a:p>
        </p:txBody>
      </p:sp>
      <p:pic>
        <p:nvPicPr>
          <p:cNvPr id="4" name="Picture 3" descr="13481037_1470350612.8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743200"/>
            <a:ext cx="4876800" cy="32491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20160922_09342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3" t="9814" r="19484" b="6440"/>
          <a:stretch/>
        </p:blipFill>
        <p:spPr>
          <a:xfrm rot="21288186">
            <a:off x="6400799" y="4953000"/>
            <a:ext cx="2324403" cy="16160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20160922_093445_00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2" t="22994" r="21455" b="20453"/>
          <a:stretch/>
        </p:blipFill>
        <p:spPr>
          <a:xfrm rot="1094126">
            <a:off x="5431431" y="1237161"/>
            <a:ext cx="3305313" cy="16723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1695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300" dirty="0" smtClean="0"/>
              <a:t>CELEBRATING 7 YEARS AT FHDA</a:t>
            </a:r>
            <a:endParaRPr lang="en-US" sz="3300" dirty="0"/>
          </a:p>
        </p:txBody>
      </p:sp>
      <p:sp>
        <p:nvSpPr>
          <p:cNvPr id="6" name="Rectangle 5"/>
          <p:cNvSpPr/>
          <p:nvPr/>
        </p:nvSpPr>
        <p:spPr>
          <a:xfrm>
            <a:off x="3838131" y="762000"/>
            <a:ext cx="2524048" cy="62478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alpha val="1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Narrow"/>
                <a:cs typeface="Arial Narrow"/>
              </a:rPr>
              <a:t>7</a:t>
            </a:r>
            <a:endParaRPr lang="en-US" sz="40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alpha val="1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3261479"/>
            <a:ext cx="4191000" cy="313932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2200" dirty="0" smtClean="0">
                <a:latin typeface="Arial Narrow"/>
                <a:cs typeface="Arial Narrow"/>
              </a:rPr>
              <a:t>Scott Goldstone</a:t>
            </a:r>
          </a:p>
          <a:p>
            <a:r>
              <a:rPr lang="en-US" sz="2200" dirty="0" smtClean="0">
                <a:latin typeface="Arial Narrow"/>
                <a:cs typeface="Arial Narrow"/>
              </a:rPr>
              <a:t>Brenda </a:t>
            </a:r>
            <a:r>
              <a:rPr lang="en-US" sz="2200" dirty="0" err="1" smtClean="0">
                <a:latin typeface="Arial Narrow"/>
                <a:cs typeface="Arial Narrow"/>
              </a:rPr>
              <a:t>Hanning</a:t>
            </a:r>
            <a:endParaRPr lang="en-US" sz="2200" dirty="0" smtClean="0">
              <a:latin typeface="Arial Narrow"/>
              <a:cs typeface="Arial Narrow"/>
            </a:endParaRPr>
          </a:p>
          <a:p>
            <a:r>
              <a:rPr lang="en-US" sz="2200" dirty="0" err="1" smtClean="0">
                <a:latin typeface="Arial Narrow"/>
                <a:cs typeface="Arial Narrow"/>
              </a:rPr>
              <a:t>Yuh</a:t>
            </a:r>
            <a:r>
              <a:rPr lang="en-US" sz="2200" dirty="0" smtClean="0">
                <a:latin typeface="Arial Narrow"/>
                <a:cs typeface="Arial Narrow"/>
              </a:rPr>
              <a:t> Ni</a:t>
            </a:r>
          </a:p>
          <a:p>
            <a:r>
              <a:rPr lang="en-US" sz="2200" dirty="0" smtClean="0">
                <a:latin typeface="Arial Narrow"/>
                <a:cs typeface="Arial Narrow"/>
              </a:rPr>
              <a:t>Norman Paris</a:t>
            </a:r>
          </a:p>
          <a:p>
            <a:r>
              <a:rPr lang="en-US" sz="2200" dirty="0" smtClean="0">
                <a:latin typeface="Arial Narrow"/>
                <a:cs typeface="Arial Narrow"/>
              </a:rPr>
              <a:t>Liz Roberts</a:t>
            </a:r>
          </a:p>
          <a:p>
            <a:endParaRPr lang="en-US" sz="2200" dirty="0" smtClean="0">
              <a:latin typeface="Arial Narrow"/>
              <a:cs typeface="Arial Narrow"/>
            </a:endParaRPr>
          </a:p>
          <a:p>
            <a:endParaRPr lang="en-US" sz="2200" dirty="0">
              <a:latin typeface="Arial Narrow"/>
              <a:cs typeface="Arial Narrow"/>
            </a:endParaRPr>
          </a:p>
          <a:p>
            <a:endParaRPr lang="en-US" sz="2200" dirty="0" smtClean="0">
              <a:latin typeface="Arial Narrow"/>
              <a:cs typeface="Arial Narrow"/>
            </a:endParaRPr>
          </a:p>
          <a:p>
            <a:endParaRPr lang="en-US" sz="2200" dirty="0">
              <a:latin typeface="Arial Narrow"/>
              <a:cs typeface="Arial Narrow"/>
            </a:endParaRPr>
          </a:p>
          <a:p>
            <a:r>
              <a:rPr lang="en-US" sz="2200" dirty="0" smtClean="0">
                <a:latin typeface="Arial Narrow"/>
                <a:cs typeface="Arial Narrow"/>
              </a:rPr>
              <a:t>Diana </a:t>
            </a:r>
            <a:r>
              <a:rPr lang="en-US" sz="2200" dirty="0" err="1" smtClean="0">
                <a:latin typeface="Arial Narrow"/>
                <a:cs typeface="Arial Narrow"/>
              </a:rPr>
              <a:t>Uilecan</a:t>
            </a:r>
            <a:endParaRPr lang="en-US" sz="2200" dirty="0" smtClean="0">
              <a:latin typeface="Arial Narrow"/>
              <a:cs typeface="Arial Narrow"/>
            </a:endParaRPr>
          </a:p>
          <a:p>
            <a:r>
              <a:rPr lang="en-US" sz="2200" dirty="0" smtClean="0">
                <a:latin typeface="Arial Narrow"/>
                <a:cs typeface="Arial Narrow"/>
              </a:rPr>
              <a:t>Robert Ward</a:t>
            </a:r>
          </a:p>
          <a:p>
            <a:r>
              <a:rPr lang="en-US" sz="2200" dirty="0" smtClean="0">
                <a:latin typeface="Arial Narrow"/>
                <a:cs typeface="Arial Narrow"/>
              </a:rPr>
              <a:t>William Webb</a:t>
            </a:r>
          </a:p>
          <a:p>
            <a:r>
              <a:rPr lang="en-US" sz="2200" dirty="0" smtClean="0">
                <a:latin typeface="Arial Narrow"/>
                <a:cs typeface="Arial Narrow"/>
              </a:rPr>
              <a:t>Tai Wong</a:t>
            </a:r>
            <a:endParaRPr lang="en-US" sz="22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580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300" dirty="0" smtClean="0"/>
              <a:t>CELEBRATING 15 YEARS AT FHDA</a:t>
            </a:r>
            <a:endParaRPr lang="en-US" sz="3300" dirty="0"/>
          </a:p>
        </p:txBody>
      </p:sp>
      <p:sp>
        <p:nvSpPr>
          <p:cNvPr id="5" name="Rectangle 4"/>
          <p:cNvSpPr/>
          <p:nvPr/>
        </p:nvSpPr>
        <p:spPr>
          <a:xfrm>
            <a:off x="762000" y="610136"/>
            <a:ext cx="8458200" cy="62478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alpha val="1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Narrow"/>
                <a:cs typeface="Arial Narrow"/>
              </a:rPr>
              <a:t>15</a:t>
            </a:r>
            <a:endParaRPr lang="en-US" sz="40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alpha val="1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Narrow"/>
              <a:cs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8886" y="1828800"/>
            <a:ext cx="2485914" cy="4493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 Narrow"/>
                <a:cs typeface="Arial Narrow"/>
              </a:rPr>
              <a:t>Luis </a:t>
            </a:r>
            <a:r>
              <a:rPr lang="en-US" sz="2200" dirty="0" err="1">
                <a:latin typeface="Arial Narrow"/>
                <a:cs typeface="Arial Narrow"/>
              </a:rPr>
              <a:t>Barreto</a:t>
            </a:r>
            <a:endParaRPr lang="en-US" sz="2200" dirty="0">
              <a:latin typeface="Arial Narrow"/>
              <a:cs typeface="Arial Narrow"/>
            </a:endParaRPr>
          </a:p>
          <a:p>
            <a:r>
              <a:rPr lang="en-US" sz="2200" dirty="0">
                <a:latin typeface="Arial Narrow"/>
                <a:cs typeface="Arial Narrow"/>
              </a:rPr>
              <a:t>Laurie </a:t>
            </a:r>
            <a:r>
              <a:rPr lang="en-US" sz="2200" dirty="0" err="1">
                <a:latin typeface="Arial Narrow"/>
                <a:cs typeface="Arial Narrow"/>
              </a:rPr>
              <a:t>Bertani</a:t>
            </a:r>
            <a:endParaRPr lang="en-US" sz="2200" dirty="0">
              <a:latin typeface="Arial Narrow"/>
              <a:cs typeface="Arial Narrow"/>
            </a:endParaRPr>
          </a:p>
          <a:p>
            <a:r>
              <a:rPr lang="en-US" sz="2200" dirty="0" err="1">
                <a:latin typeface="Arial Narrow"/>
                <a:cs typeface="Arial Narrow"/>
              </a:rPr>
              <a:t>Ru</a:t>
            </a:r>
            <a:r>
              <a:rPr lang="en-US" sz="2200" dirty="0">
                <a:latin typeface="Arial Narrow"/>
                <a:cs typeface="Arial Narrow"/>
              </a:rPr>
              <a:t> Yu Chen</a:t>
            </a:r>
          </a:p>
          <a:p>
            <a:r>
              <a:rPr lang="en-US" sz="2200" dirty="0">
                <a:latin typeface="Arial Narrow"/>
                <a:cs typeface="Arial Narrow"/>
              </a:rPr>
              <a:t>Marilyn </a:t>
            </a:r>
            <a:r>
              <a:rPr lang="en-US" sz="2200" dirty="0" smtClean="0">
                <a:latin typeface="Arial Narrow"/>
                <a:cs typeface="Arial Narrow"/>
              </a:rPr>
              <a:t>Cheung</a:t>
            </a:r>
          </a:p>
          <a:p>
            <a:r>
              <a:rPr lang="en-US" sz="2200" dirty="0" smtClean="0">
                <a:latin typeface="Arial Narrow"/>
                <a:cs typeface="Arial Narrow"/>
              </a:rPr>
              <a:t>Setsuko Chiba</a:t>
            </a:r>
            <a:endParaRPr lang="en-US" sz="2200" dirty="0">
              <a:latin typeface="Arial Narrow"/>
              <a:cs typeface="Arial Narrow"/>
            </a:endParaRPr>
          </a:p>
          <a:p>
            <a:r>
              <a:rPr lang="en-US" sz="2200" dirty="0">
                <a:latin typeface="Arial Narrow"/>
                <a:cs typeface="Arial Narrow"/>
              </a:rPr>
              <a:t>Bradley Creamer</a:t>
            </a:r>
          </a:p>
          <a:p>
            <a:r>
              <a:rPr lang="en-US" sz="2200" dirty="0">
                <a:latin typeface="Arial Narrow"/>
                <a:cs typeface="Arial Narrow"/>
              </a:rPr>
              <a:t>Roberto </a:t>
            </a:r>
            <a:r>
              <a:rPr lang="en-US" sz="2200" dirty="0" err="1">
                <a:latin typeface="Arial Narrow"/>
                <a:cs typeface="Arial Narrow"/>
              </a:rPr>
              <a:t>Cormia</a:t>
            </a:r>
            <a:endParaRPr lang="en-US" sz="2200" dirty="0">
              <a:latin typeface="Arial Narrow"/>
              <a:cs typeface="Arial Narrow"/>
            </a:endParaRPr>
          </a:p>
          <a:p>
            <a:r>
              <a:rPr lang="en-US" sz="2200" dirty="0">
                <a:latin typeface="Arial Narrow"/>
                <a:cs typeface="Arial Narrow"/>
              </a:rPr>
              <a:t>Patricia </a:t>
            </a:r>
            <a:r>
              <a:rPr lang="en-US" sz="2200" dirty="0" err="1">
                <a:latin typeface="Arial Narrow"/>
                <a:cs typeface="Arial Narrow"/>
              </a:rPr>
              <a:t>Crespo</a:t>
            </a:r>
            <a:r>
              <a:rPr lang="en-US" sz="2200" dirty="0">
                <a:latin typeface="Arial Narrow"/>
                <a:cs typeface="Arial Narrow"/>
              </a:rPr>
              <a:t>-Martin</a:t>
            </a:r>
          </a:p>
          <a:p>
            <a:r>
              <a:rPr lang="en-US" sz="2200" dirty="0">
                <a:latin typeface="Arial Narrow"/>
                <a:cs typeface="Arial Narrow"/>
              </a:rPr>
              <a:t>Bernie Day</a:t>
            </a:r>
          </a:p>
          <a:p>
            <a:r>
              <a:rPr lang="en-US" sz="2200" dirty="0">
                <a:latin typeface="Arial Narrow"/>
                <a:cs typeface="Arial Narrow"/>
              </a:rPr>
              <a:t>Leticia </a:t>
            </a:r>
            <a:r>
              <a:rPr lang="en-US" sz="2200" dirty="0" smtClean="0">
                <a:latin typeface="Arial Narrow"/>
                <a:cs typeface="Arial Narrow"/>
              </a:rPr>
              <a:t>Delgado</a:t>
            </a:r>
          </a:p>
          <a:p>
            <a:r>
              <a:rPr lang="en-US" sz="2200" dirty="0" smtClean="0">
                <a:latin typeface="Arial Narrow"/>
                <a:cs typeface="Arial Narrow"/>
              </a:rPr>
              <a:t>Nancy </a:t>
            </a:r>
            <a:r>
              <a:rPr lang="en-US" sz="2200" dirty="0" err="1" smtClean="0">
                <a:latin typeface="Arial Narrow"/>
                <a:cs typeface="Arial Narrow"/>
              </a:rPr>
              <a:t>Ghodrat</a:t>
            </a:r>
            <a:endParaRPr lang="en-US" sz="2200" dirty="0">
              <a:latin typeface="Arial Narrow"/>
              <a:cs typeface="Arial Narrow"/>
            </a:endParaRPr>
          </a:p>
          <a:p>
            <a:r>
              <a:rPr lang="en-US" sz="2200" dirty="0">
                <a:latin typeface="Arial Narrow"/>
                <a:cs typeface="Arial Narrow"/>
              </a:rPr>
              <a:t>Hilary Gomes</a:t>
            </a:r>
          </a:p>
          <a:p>
            <a:r>
              <a:rPr lang="en-US" sz="2200" dirty="0">
                <a:latin typeface="Arial Narrow"/>
                <a:cs typeface="Arial Narrow"/>
              </a:rPr>
              <a:t>Kevin </a:t>
            </a:r>
            <a:r>
              <a:rPr lang="en-US" sz="2200" dirty="0" err="1" smtClean="0">
                <a:latin typeface="Arial Narrow"/>
                <a:cs typeface="Arial Narrow"/>
              </a:rPr>
              <a:t>Harral</a:t>
            </a:r>
            <a:endParaRPr lang="en-US" sz="2200" dirty="0"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01606" y="1828800"/>
            <a:ext cx="1894394" cy="4862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Arial Narrow"/>
                <a:cs typeface="Arial Narrow"/>
              </a:rPr>
              <a:t>Elvia</a:t>
            </a:r>
            <a:r>
              <a:rPr lang="en-US" sz="2200" dirty="0">
                <a:latin typeface="Arial Narrow"/>
                <a:cs typeface="Arial Narrow"/>
              </a:rPr>
              <a:t> </a:t>
            </a:r>
            <a:r>
              <a:rPr lang="en-US" sz="2200" dirty="0" smtClean="0">
                <a:latin typeface="Arial Narrow"/>
                <a:cs typeface="Arial Narrow"/>
              </a:rPr>
              <a:t>Herrera</a:t>
            </a:r>
          </a:p>
          <a:p>
            <a:r>
              <a:rPr lang="en-US" sz="2200" dirty="0" smtClean="0">
                <a:latin typeface="Arial Narrow"/>
                <a:cs typeface="Arial Narrow"/>
              </a:rPr>
              <a:t>Wilbert </a:t>
            </a:r>
            <a:r>
              <a:rPr lang="en-US" sz="2200" dirty="0" err="1" smtClean="0">
                <a:latin typeface="Arial Narrow"/>
                <a:cs typeface="Arial Narrow"/>
              </a:rPr>
              <a:t>Hollins</a:t>
            </a:r>
            <a:endParaRPr lang="en-US" sz="2200" dirty="0" smtClean="0">
              <a:latin typeface="Arial Narrow"/>
              <a:cs typeface="Arial Narrow"/>
            </a:endParaRPr>
          </a:p>
          <a:p>
            <a:r>
              <a:rPr lang="en-US" sz="2200" dirty="0" err="1" smtClean="0">
                <a:latin typeface="Arial Narrow"/>
                <a:cs typeface="Arial Narrow"/>
              </a:rPr>
              <a:t>Zohreh</a:t>
            </a:r>
            <a:r>
              <a:rPr lang="en-US" sz="2200" dirty="0" smtClean="0">
                <a:latin typeface="Arial Narrow"/>
                <a:cs typeface="Arial Narrow"/>
              </a:rPr>
              <a:t> </a:t>
            </a:r>
            <a:r>
              <a:rPr lang="en-US" sz="2200" dirty="0" err="1" smtClean="0">
                <a:latin typeface="Arial Narrow"/>
                <a:cs typeface="Arial Narrow"/>
              </a:rPr>
              <a:t>Jazaeri</a:t>
            </a:r>
            <a:endParaRPr lang="en-US" sz="2200" dirty="0">
              <a:latin typeface="Arial Narrow"/>
              <a:cs typeface="Arial Narrow"/>
            </a:endParaRPr>
          </a:p>
          <a:p>
            <a:r>
              <a:rPr lang="en-US" sz="2200" dirty="0">
                <a:latin typeface="Arial Narrow"/>
                <a:cs typeface="Arial Narrow"/>
              </a:rPr>
              <a:t>Henry Jung</a:t>
            </a:r>
          </a:p>
          <a:p>
            <a:r>
              <a:rPr lang="en-US" sz="2200" dirty="0">
                <a:latin typeface="Arial Narrow"/>
                <a:cs typeface="Arial Narrow"/>
              </a:rPr>
              <a:t>Arthur </a:t>
            </a:r>
            <a:r>
              <a:rPr lang="en-US" sz="2200" dirty="0" smtClean="0">
                <a:latin typeface="Arial Narrow"/>
                <a:cs typeface="Arial Narrow"/>
              </a:rPr>
              <a:t>Levine</a:t>
            </a:r>
          </a:p>
          <a:p>
            <a:r>
              <a:rPr lang="en-US" sz="2200" dirty="0" smtClean="0">
                <a:latin typeface="Arial Narrow"/>
                <a:cs typeface="Arial Narrow"/>
              </a:rPr>
              <a:t>Jeffrey </a:t>
            </a:r>
            <a:r>
              <a:rPr lang="en-US" sz="2200" dirty="0" err="1" smtClean="0">
                <a:latin typeface="Arial Narrow"/>
                <a:cs typeface="Arial Narrow"/>
              </a:rPr>
              <a:t>Levitch</a:t>
            </a:r>
            <a:endParaRPr lang="en-US" sz="2200" dirty="0">
              <a:latin typeface="Arial Narrow"/>
              <a:cs typeface="Arial Narrow"/>
            </a:endParaRPr>
          </a:p>
          <a:p>
            <a:r>
              <a:rPr lang="en-US" sz="2200" dirty="0">
                <a:latin typeface="Arial Narrow"/>
                <a:cs typeface="Arial Narrow"/>
              </a:rPr>
              <a:t>Debra Lew</a:t>
            </a:r>
          </a:p>
          <a:p>
            <a:r>
              <a:rPr lang="en-US" sz="2200" dirty="0">
                <a:latin typeface="Arial Narrow"/>
                <a:cs typeface="Arial Narrow"/>
              </a:rPr>
              <a:t>Brian Lewis</a:t>
            </a:r>
          </a:p>
          <a:p>
            <a:r>
              <a:rPr lang="en-US" sz="2200" dirty="0">
                <a:latin typeface="Arial Narrow"/>
                <a:cs typeface="Arial Narrow"/>
              </a:rPr>
              <a:t>Kent McGee</a:t>
            </a:r>
          </a:p>
          <a:p>
            <a:r>
              <a:rPr lang="en-US" sz="2200" dirty="0">
                <a:latin typeface="Arial Narrow"/>
                <a:cs typeface="Arial Narrow"/>
              </a:rPr>
              <a:t>Charlie McKellar</a:t>
            </a:r>
          </a:p>
          <a:p>
            <a:r>
              <a:rPr lang="en-US" sz="2200" dirty="0">
                <a:latin typeface="Arial Narrow"/>
                <a:cs typeface="Arial Narrow"/>
              </a:rPr>
              <a:t>Martin </a:t>
            </a:r>
            <a:r>
              <a:rPr lang="en-US" sz="2200" dirty="0" err="1">
                <a:latin typeface="Arial Narrow"/>
                <a:cs typeface="Arial Narrow"/>
              </a:rPr>
              <a:t>Melia</a:t>
            </a:r>
            <a:endParaRPr lang="en-US" sz="2200" dirty="0">
              <a:latin typeface="Arial Narrow"/>
              <a:cs typeface="Arial Narrow"/>
            </a:endParaRPr>
          </a:p>
          <a:p>
            <a:r>
              <a:rPr lang="en-US" sz="2200" dirty="0">
                <a:latin typeface="Arial Narrow"/>
                <a:cs typeface="Arial Narrow"/>
              </a:rPr>
              <a:t>Sherri Mines</a:t>
            </a:r>
          </a:p>
          <a:p>
            <a:r>
              <a:rPr lang="en-US" sz="2200" dirty="0">
                <a:latin typeface="Arial Narrow"/>
                <a:cs typeface="Arial Narrow"/>
              </a:rPr>
              <a:t>Patrick </a:t>
            </a:r>
            <a:r>
              <a:rPr lang="en-US" sz="2200" dirty="0" err="1" smtClean="0">
                <a:latin typeface="Arial Narrow"/>
                <a:cs typeface="Arial Narrow"/>
              </a:rPr>
              <a:t>Morriss</a:t>
            </a:r>
            <a:endParaRPr lang="en-US" sz="2200" dirty="0">
              <a:latin typeface="Arial Narrow"/>
              <a:cs typeface="Arial Narrow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02256" y="1828800"/>
            <a:ext cx="2841744" cy="4493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 Narrow"/>
                <a:cs typeface="Arial Narrow"/>
              </a:rPr>
              <a:t>Erin Ortiz</a:t>
            </a:r>
          </a:p>
          <a:p>
            <a:r>
              <a:rPr lang="en-US" sz="2200" dirty="0" smtClean="0">
                <a:latin typeface="Arial Narrow"/>
                <a:cs typeface="Arial Narrow"/>
              </a:rPr>
              <a:t>Elaine </a:t>
            </a:r>
            <a:r>
              <a:rPr lang="en-US" sz="2200" dirty="0" err="1">
                <a:latin typeface="Arial Narrow"/>
                <a:cs typeface="Arial Narrow"/>
              </a:rPr>
              <a:t>Piparo</a:t>
            </a:r>
            <a:endParaRPr lang="en-US" sz="2200" dirty="0">
              <a:latin typeface="Arial Narrow"/>
              <a:cs typeface="Arial Narrow"/>
            </a:endParaRPr>
          </a:p>
          <a:p>
            <a:r>
              <a:rPr lang="en-US" sz="2200" dirty="0">
                <a:latin typeface="Arial Narrow"/>
                <a:cs typeface="Arial Narrow"/>
              </a:rPr>
              <a:t>Amelia </a:t>
            </a:r>
            <a:r>
              <a:rPr lang="en-US" sz="2200" dirty="0" err="1">
                <a:latin typeface="Arial Narrow"/>
                <a:cs typeface="Arial Narrow"/>
              </a:rPr>
              <a:t>Quiros</a:t>
            </a:r>
            <a:endParaRPr lang="en-US" sz="2200" dirty="0">
              <a:latin typeface="Arial Narrow"/>
              <a:cs typeface="Arial Narrow"/>
            </a:endParaRPr>
          </a:p>
          <a:p>
            <a:r>
              <a:rPr lang="en-US" sz="2200" dirty="0" err="1">
                <a:latin typeface="Arial Narrow"/>
                <a:cs typeface="Arial Narrow"/>
              </a:rPr>
              <a:t>Ikuko</a:t>
            </a:r>
            <a:r>
              <a:rPr lang="en-US" sz="2200" dirty="0">
                <a:latin typeface="Arial Narrow"/>
                <a:cs typeface="Arial Narrow"/>
              </a:rPr>
              <a:t> </a:t>
            </a:r>
            <a:r>
              <a:rPr lang="en-US" sz="2200" dirty="0" err="1">
                <a:latin typeface="Arial Narrow"/>
                <a:cs typeface="Arial Narrow"/>
              </a:rPr>
              <a:t>Rakow</a:t>
            </a:r>
            <a:endParaRPr lang="en-US" sz="2200" dirty="0">
              <a:latin typeface="Arial Narrow"/>
              <a:cs typeface="Arial Narrow"/>
            </a:endParaRPr>
          </a:p>
          <a:p>
            <a:r>
              <a:rPr lang="en-US" sz="2200" dirty="0">
                <a:latin typeface="Arial Narrow"/>
                <a:cs typeface="Arial Narrow"/>
              </a:rPr>
              <a:t>Julio Rivera-Montanez</a:t>
            </a:r>
          </a:p>
          <a:p>
            <a:r>
              <a:rPr lang="en-US" sz="2200" dirty="0" err="1">
                <a:latin typeface="Arial Narrow"/>
                <a:cs typeface="Arial Narrow"/>
              </a:rPr>
              <a:t>Doren</a:t>
            </a:r>
            <a:r>
              <a:rPr lang="en-US" sz="2200" dirty="0">
                <a:latin typeface="Arial Narrow"/>
                <a:cs typeface="Arial Narrow"/>
              </a:rPr>
              <a:t> </a:t>
            </a:r>
            <a:r>
              <a:rPr lang="en-US" sz="2200" dirty="0" smtClean="0">
                <a:latin typeface="Arial Narrow"/>
                <a:cs typeface="Arial Narrow"/>
              </a:rPr>
              <a:t>Robbins</a:t>
            </a:r>
          </a:p>
          <a:p>
            <a:r>
              <a:rPr lang="en-US" sz="2200" dirty="0" smtClean="0">
                <a:latin typeface="Arial Narrow"/>
                <a:cs typeface="Arial Narrow"/>
              </a:rPr>
              <a:t>Jo Rodgers</a:t>
            </a:r>
            <a:endParaRPr lang="en-US" sz="2200" dirty="0">
              <a:latin typeface="Arial Narrow"/>
              <a:cs typeface="Arial Narrow"/>
            </a:endParaRPr>
          </a:p>
          <a:p>
            <a:r>
              <a:rPr lang="en-US" sz="2200" dirty="0">
                <a:latin typeface="Arial Narrow"/>
                <a:cs typeface="Arial Narrow"/>
              </a:rPr>
              <a:t>Al </a:t>
            </a:r>
            <a:r>
              <a:rPr lang="en-US" sz="2200" dirty="0" err="1">
                <a:latin typeface="Arial Narrow"/>
                <a:cs typeface="Arial Narrow"/>
              </a:rPr>
              <a:t>Ruffinelli</a:t>
            </a:r>
            <a:endParaRPr lang="en-US" sz="2200" dirty="0">
              <a:latin typeface="Arial Narrow"/>
              <a:cs typeface="Arial Narrow"/>
            </a:endParaRPr>
          </a:p>
          <a:p>
            <a:r>
              <a:rPr lang="en-US" sz="2200" dirty="0">
                <a:latin typeface="Arial Narrow"/>
                <a:cs typeface="Arial Narrow"/>
              </a:rPr>
              <a:t>Leticia Serna</a:t>
            </a:r>
          </a:p>
          <a:p>
            <a:r>
              <a:rPr lang="en-US" sz="2200" dirty="0">
                <a:latin typeface="Arial Narrow"/>
                <a:cs typeface="Arial Narrow"/>
              </a:rPr>
              <a:t>Mary Thomas</a:t>
            </a:r>
          </a:p>
          <a:p>
            <a:r>
              <a:rPr lang="en-US" sz="2200" dirty="0">
                <a:latin typeface="Arial Narrow"/>
                <a:cs typeface="Arial Narrow"/>
              </a:rPr>
              <a:t>Kristin Tripp Caldwell</a:t>
            </a:r>
          </a:p>
          <a:p>
            <a:r>
              <a:rPr lang="en-US" sz="2200" dirty="0" err="1">
                <a:latin typeface="Arial Narrow"/>
                <a:cs typeface="Arial Narrow"/>
              </a:rPr>
              <a:t>Lan</a:t>
            </a:r>
            <a:r>
              <a:rPr lang="en-US" sz="2200" dirty="0">
                <a:latin typeface="Arial Narrow"/>
                <a:cs typeface="Arial Narrow"/>
              </a:rPr>
              <a:t> Truong</a:t>
            </a:r>
          </a:p>
          <a:p>
            <a:r>
              <a:rPr lang="en-US" sz="2200" dirty="0">
                <a:latin typeface="Arial Narrow"/>
                <a:cs typeface="Arial Narrow"/>
              </a:rPr>
              <a:t>Francisca Varela-</a:t>
            </a:r>
            <a:r>
              <a:rPr lang="en-US" sz="2200" dirty="0" smtClean="0">
                <a:latin typeface="Arial Narrow"/>
                <a:cs typeface="Arial Narrow"/>
              </a:rPr>
              <a:t>Ramirez</a:t>
            </a:r>
            <a:endParaRPr lang="en-US" sz="22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06317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300" dirty="0" smtClean="0"/>
              <a:t>CELEBRATING 25 YEARS AT FHDA</a:t>
            </a:r>
            <a:endParaRPr lang="en-US" sz="3300" dirty="0"/>
          </a:p>
        </p:txBody>
      </p:sp>
      <p:sp>
        <p:nvSpPr>
          <p:cNvPr id="5" name="Rectangle 4"/>
          <p:cNvSpPr/>
          <p:nvPr/>
        </p:nvSpPr>
        <p:spPr>
          <a:xfrm>
            <a:off x="1524000" y="610136"/>
            <a:ext cx="7772400" cy="62478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alpha val="1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Narrow"/>
                <a:cs typeface="Arial Narrow"/>
              </a:rPr>
              <a:t>25</a:t>
            </a:r>
            <a:endParaRPr lang="en-US" sz="40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alpha val="1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Narrow"/>
              <a:cs typeface="Arial Narrow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3429000"/>
            <a:ext cx="1958990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 Narrow"/>
                <a:cs typeface="Arial Narrow"/>
              </a:rPr>
              <a:t>Kimberly Cook</a:t>
            </a:r>
          </a:p>
          <a:p>
            <a:r>
              <a:rPr lang="en-US" sz="2200" dirty="0" err="1" smtClean="0">
                <a:latin typeface="Arial Narrow"/>
                <a:cs typeface="Arial Narrow"/>
              </a:rPr>
              <a:t>Marnie</a:t>
            </a:r>
            <a:r>
              <a:rPr lang="en-US" sz="2200" dirty="0" smtClean="0">
                <a:latin typeface="Arial Narrow"/>
                <a:cs typeface="Arial Narrow"/>
              </a:rPr>
              <a:t> Francisco</a:t>
            </a:r>
          </a:p>
          <a:p>
            <a:r>
              <a:rPr lang="en-US" sz="2200" dirty="0" smtClean="0">
                <a:latin typeface="Arial Narrow"/>
                <a:cs typeface="Arial Narrow"/>
              </a:rPr>
              <a:t>Theresa Hansen</a:t>
            </a:r>
          </a:p>
          <a:p>
            <a:r>
              <a:rPr lang="en-US" sz="2200" dirty="0" smtClean="0">
                <a:latin typeface="Arial Narrow"/>
                <a:cs typeface="Arial Narrow"/>
              </a:rPr>
              <a:t>Meredith </a:t>
            </a:r>
            <a:r>
              <a:rPr lang="en-US" sz="2200" dirty="0" err="1" smtClean="0">
                <a:latin typeface="Arial Narrow"/>
                <a:cs typeface="Arial Narrow"/>
              </a:rPr>
              <a:t>Heiser</a:t>
            </a:r>
            <a:endParaRPr lang="en-US" sz="2200" dirty="0" smtClean="0">
              <a:latin typeface="Arial Narrow"/>
              <a:cs typeface="Arial Narrow"/>
            </a:endParaRPr>
          </a:p>
          <a:p>
            <a:r>
              <a:rPr lang="en-US" sz="2200" dirty="0" err="1" smtClean="0">
                <a:latin typeface="Arial Narrow"/>
                <a:cs typeface="Arial Narrow"/>
              </a:rPr>
              <a:t>Najwa</a:t>
            </a:r>
            <a:r>
              <a:rPr lang="en-US" sz="2200" dirty="0" smtClean="0">
                <a:latin typeface="Arial Narrow"/>
                <a:cs typeface="Arial Narrow"/>
              </a:rPr>
              <a:t> </a:t>
            </a:r>
            <a:r>
              <a:rPr lang="en-US" sz="2200" dirty="0" err="1" smtClean="0">
                <a:latin typeface="Arial Narrow"/>
                <a:cs typeface="Arial Narrow"/>
              </a:rPr>
              <a:t>Jardali</a:t>
            </a:r>
            <a:endParaRPr lang="en-US" sz="2200" dirty="0">
              <a:latin typeface="Arial Narrow"/>
              <a:cs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13410" y="3430250"/>
            <a:ext cx="204949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 Narrow"/>
                <a:cs typeface="Arial Narrow"/>
              </a:rPr>
              <a:t>Ellen </a:t>
            </a:r>
            <a:r>
              <a:rPr lang="en-US" sz="2200" dirty="0" err="1" smtClean="0">
                <a:latin typeface="Arial Narrow"/>
                <a:cs typeface="Arial Narrow"/>
              </a:rPr>
              <a:t>Mastman</a:t>
            </a:r>
            <a:endParaRPr lang="en-US" sz="2200" dirty="0" smtClean="0">
              <a:latin typeface="Arial Narrow"/>
              <a:cs typeface="Arial Narrow"/>
            </a:endParaRPr>
          </a:p>
          <a:p>
            <a:r>
              <a:rPr lang="en-US" sz="2200" dirty="0" smtClean="0">
                <a:latin typeface="Arial Narrow"/>
                <a:cs typeface="Arial Narrow"/>
              </a:rPr>
              <a:t>Natalia Menendez</a:t>
            </a:r>
          </a:p>
          <a:p>
            <a:r>
              <a:rPr lang="en-US" sz="2200" dirty="0" smtClean="0">
                <a:latin typeface="Arial Narrow"/>
                <a:cs typeface="Arial Narrow"/>
              </a:rPr>
              <a:t>Cara </a:t>
            </a:r>
            <a:r>
              <a:rPr lang="en-US" sz="2200" dirty="0" err="1" smtClean="0">
                <a:latin typeface="Arial Narrow"/>
                <a:cs typeface="Arial Narrow"/>
              </a:rPr>
              <a:t>Miyasaki</a:t>
            </a:r>
            <a:endParaRPr lang="en-US" sz="2200" dirty="0" smtClean="0">
              <a:latin typeface="Arial Narrow"/>
              <a:cs typeface="Arial Narrow"/>
            </a:endParaRPr>
          </a:p>
          <a:p>
            <a:r>
              <a:rPr lang="en-US" sz="2200" dirty="0" smtClean="0">
                <a:latin typeface="Arial Narrow"/>
                <a:cs typeface="Arial Narrow"/>
              </a:rPr>
              <a:t>Preston Ni</a:t>
            </a:r>
          </a:p>
          <a:p>
            <a:r>
              <a:rPr lang="en-US" sz="2200" dirty="0" err="1" smtClean="0">
                <a:latin typeface="Arial Narrow"/>
                <a:cs typeface="Arial Narrow"/>
              </a:rPr>
              <a:t>Amidollah</a:t>
            </a:r>
            <a:r>
              <a:rPr lang="en-US" sz="2200" dirty="0" smtClean="0">
                <a:latin typeface="Arial Narrow"/>
                <a:cs typeface="Arial Narrow"/>
              </a:rPr>
              <a:t> </a:t>
            </a:r>
            <a:r>
              <a:rPr lang="en-US" sz="2200" dirty="0" err="1" smtClean="0">
                <a:latin typeface="Arial Narrow"/>
                <a:cs typeface="Arial Narrow"/>
              </a:rPr>
              <a:t>Salari</a:t>
            </a:r>
            <a:endParaRPr lang="en-US" sz="2200" dirty="0" smtClean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06317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300" dirty="0" smtClean="0"/>
              <a:t>CELEBRATING 35 YEARS AT FHDA</a:t>
            </a:r>
            <a:endParaRPr lang="en-US" sz="3300" dirty="0"/>
          </a:p>
        </p:txBody>
      </p:sp>
      <p:sp>
        <p:nvSpPr>
          <p:cNvPr id="5" name="Rectangle 4"/>
          <p:cNvSpPr/>
          <p:nvPr/>
        </p:nvSpPr>
        <p:spPr>
          <a:xfrm>
            <a:off x="1295400" y="457736"/>
            <a:ext cx="8077200" cy="62478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alpha val="1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Narrow"/>
                <a:cs typeface="Arial Narrow"/>
              </a:rPr>
              <a:t>35</a:t>
            </a:r>
            <a:endParaRPr lang="en-US" sz="40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alpha val="1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Narrow"/>
              <a:cs typeface="Arial Narrow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19600" y="3581400"/>
            <a:ext cx="15604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 Narrow"/>
                <a:cs typeface="Arial Narrow"/>
              </a:rPr>
              <a:t>Betsy </a:t>
            </a:r>
            <a:r>
              <a:rPr lang="en-US" sz="2200" dirty="0" err="1" smtClean="0">
                <a:latin typeface="Arial Narrow"/>
                <a:cs typeface="Arial Narrow"/>
              </a:rPr>
              <a:t>Parravi</a:t>
            </a:r>
            <a:endParaRPr lang="en-US" sz="2200" dirty="0" smtClean="0">
              <a:latin typeface="Arial Narrow"/>
              <a:cs typeface="Arial Narrow"/>
            </a:endParaRPr>
          </a:p>
          <a:p>
            <a:r>
              <a:rPr lang="en-US" sz="2200" dirty="0" smtClean="0">
                <a:latin typeface="Arial Narrow"/>
                <a:cs typeface="Arial Narrow"/>
              </a:rPr>
              <a:t>Roberto </a:t>
            </a:r>
            <a:r>
              <a:rPr lang="en-US" sz="2200" dirty="0" err="1" smtClean="0">
                <a:latin typeface="Arial Narrow"/>
                <a:cs typeface="Arial Narrow"/>
              </a:rPr>
              <a:t>Sias</a:t>
            </a:r>
            <a:endParaRPr lang="en-US" sz="22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06317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300" dirty="0" smtClean="0"/>
              <a:t>TOTAL YEARS OF SERVICE?</a:t>
            </a:r>
            <a:endParaRPr lang="en-US" sz="3300" dirty="0"/>
          </a:p>
        </p:txBody>
      </p:sp>
      <p:sp>
        <p:nvSpPr>
          <p:cNvPr id="5" name="Rectangle 4"/>
          <p:cNvSpPr/>
          <p:nvPr/>
        </p:nvSpPr>
        <p:spPr>
          <a:xfrm>
            <a:off x="2842062" y="1676400"/>
            <a:ext cx="4647952" cy="39395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Narrow"/>
                <a:cs typeface="Arial Narrow"/>
              </a:rPr>
              <a:t>968</a:t>
            </a:r>
            <a:endParaRPr lang="en-US" sz="25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93588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500" dirty="0" smtClean="0"/>
              <a:t>Educational Master Plan</a:t>
            </a: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617" y="1828800"/>
            <a:ext cx="6767369" cy="3810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500" dirty="0" smtClean="0">
                <a:latin typeface="Arial Narrow"/>
                <a:cs typeface="Arial Narrow"/>
              </a:rPr>
              <a:t>Approved by Board of Trustees on February 08, 2016</a:t>
            </a:r>
            <a:endParaRPr lang="en-US" sz="2500" dirty="0">
              <a:latin typeface="Arial Narrow"/>
              <a:cs typeface="Arial Narrow"/>
            </a:endParaRPr>
          </a:p>
          <a:p>
            <a:pPr>
              <a:spcBef>
                <a:spcPts val="0"/>
              </a:spcBef>
            </a:pPr>
            <a:endParaRPr lang="en-US" sz="2500" dirty="0" smtClean="0">
              <a:latin typeface="Arial Narrow"/>
              <a:cs typeface="Arial Narrow"/>
            </a:endParaRPr>
          </a:p>
          <a:p>
            <a:pPr>
              <a:spcBef>
                <a:spcPts val="0"/>
              </a:spcBef>
            </a:pPr>
            <a:r>
              <a:rPr lang="en-US" sz="2500" dirty="0" smtClean="0">
                <a:latin typeface="Arial Narrow"/>
                <a:cs typeface="Arial Narrow"/>
              </a:rPr>
              <a:t>Three Goals</a:t>
            </a:r>
          </a:p>
          <a:p>
            <a:pPr marL="571500" lvl="1" indent="-342900">
              <a:spcBef>
                <a:spcPts val="0"/>
              </a:spcBef>
              <a:buFont typeface="+mj-lt"/>
              <a:buAutoNum type="arabicPeriod"/>
            </a:pPr>
            <a:endParaRPr lang="en-US" sz="2500" dirty="0" smtClean="0">
              <a:latin typeface="Arial Narrow"/>
              <a:cs typeface="Arial Narrow"/>
            </a:endParaRPr>
          </a:p>
          <a:p>
            <a:pPr marL="5715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2500" i="1" dirty="0" smtClean="0">
                <a:latin typeface="Arial Narrow"/>
                <a:cs typeface="Arial Narrow"/>
              </a:rPr>
              <a:t>Equity</a:t>
            </a:r>
          </a:p>
          <a:p>
            <a:pPr marL="571500" lvl="1" indent="-342900">
              <a:spcBef>
                <a:spcPts val="0"/>
              </a:spcBef>
              <a:buFont typeface="+mj-lt"/>
              <a:buAutoNum type="arabicPeriod"/>
            </a:pPr>
            <a:endParaRPr lang="en-US" sz="2500" dirty="0" smtClean="0">
              <a:latin typeface="Arial Narrow"/>
              <a:cs typeface="Arial Narrow"/>
            </a:endParaRPr>
          </a:p>
          <a:p>
            <a:pPr marL="5715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2500" i="1" dirty="0" smtClean="0">
                <a:latin typeface="Arial Narrow"/>
                <a:cs typeface="Arial Narrow"/>
              </a:rPr>
              <a:t>Community</a:t>
            </a:r>
          </a:p>
          <a:p>
            <a:pPr marL="571500" lvl="1" indent="-342900">
              <a:spcBef>
                <a:spcPts val="0"/>
              </a:spcBef>
              <a:buFont typeface="+mj-lt"/>
              <a:buAutoNum type="arabicPeriod"/>
            </a:pPr>
            <a:endParaRPr lang="en-US" sz="2500" dirty="0" smtClean="0">
              <a:latin typeface="Arial Narrow"/>
              <a:cs typeface="Arial Narrow"/>
            </a:endParaRPr>
          </a:p>
          <a:p>
            <a:pPr marL="5715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2500" i="1" dirty="0" smtClean="0">
                <a:latin typeface="Arial Narrow"/>
                <a:cs typeface="Arial Narrow"/>
              </a:rPr>
              <a:t>Improvement and Stewardship of Resources</a:t>
            </a:r>
          </a:p>
          <a:p>
            <a:pPr>
              <a:spcBef>
                <a:spcPts val="0"/>
              </a:spcBef>
            </a:pPr>
            <a:endParaRPr lang="en-US" sz="25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1449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39517"/>
            <a:ext cx="7239000" cy="1252667"/>
          </a:xfrm>
        </p:spPr>
        <p:txBody>
          <a:bodyPr anchor="t"/>
          <a:lstStyle/>
          <a:p>
            <a:r>
              <a:rPr lang="en-US" sz="3000" dirty="0" smtClean="0"/>
              <a:t>Strategic Objectives to 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 smtClean="0"/>
              <a:t>Operationalize the Ed Master Plan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2831" y="2022739"/>
            <a:ext cx="6767369" cy="437806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latin typeface="Arial Narrow"/>
                <a:cs typeface="Arial Narrow"/>
              </a:rPr>
              <a:t>SUNNYVALE &amp; ENROLLMENT</a:t>
            </a:r>
            <a:r>
              <a:rPr lang="en-US" dirty="0" smtClean="0">
                <a:latin typeface="Arial Narrow"/>
                <a:cs typeface="Arial Narrow"/>
              </a:rPr>
              <a:t> GROWTH</a:t>
            </a:r>
            <a:endParaRPr lang="en-US" sz="2700" dirty="0">
              <a:latin typeface="Arial Narrow"/>
              <a:cs typeface="Arial Narrow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5000" dirty="0">
              <a:latin typeface="Arial Narrow"/>
              <a:cs typeface="Arial Narrow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latin typeface="Arial Narrow"/>
                <a:cs typeface="Arial Narrow"/>
              </a:rPr>
              <a:t>HISPANIC SERVING INSTITUTION </a:t>
            </a:r>
            <a:r>
              <a:rPr lang="en-US" dirty="0">
                <a:latin typeface="Arial Narrow"/>
                <a:cs typeface="Arial Narrow"/>
              </a:rPr>
              <a:t>(</a:t>
            </a:r>
            <a:r>
              <a:rPr lang="en-US" dirty="0" smtClean="0">
                <a:latin typeface="Arial Narrow"/>
                <a:cs typeface="Arial Narrow"/>
              </a:rPr>
              <a:t>H.S.I.)</a:t>
            </a:r>
            <a:endParaRPr lang="en-US" b="1" dirty="0" smtClean="0">
              <a:latin typeface="Arial Narrow"/>
              <a:cs typeface="Arial Narrow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5000" b="1" dirty="0" smtClean="0">
              <a:latin typeface="Arial Narrow"/>
              <a:cs typeface="Arial Narrow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latin typeface="Arial Narrow"/>
                <a:cs typeface="Arial Narrow"/>
              </a:rPr>
              <a:t>EQUITY</a:t>
            </a:r>
            <a:r>
              <a:rPr lang="en-US" dirty="0" smtClean="0">
                <a:latin typeface="Arial Narrow"/>
                <a:cs typeface="Arial Narrow"/>
              </a:rPr>
              <a:t> PLAN</a:t>
            </a:r>
          </a:p>
          <a:p>
            <a:pPr marL="0" indent="0">
              <a:spcBef>
                <a:spcPts val="0"/>
              </a:spcBef>
              <a:buNone/>
            </a:pPr>
            <a:endParaRPr lang="en-US" sz="5000" b="1" dirty="0" smtClean="0">
              <a:latin typeface="Arial Narrow"/>
              <a:cs typeface="Arial Narrow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latin typeface="Arial Narrow"/>
                <a:cs typeface="Arial Narrow"/>
              </a:rPr>
              <a:t>ACCREDITATION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6400" y="1828800"/>
            <a:ext cx="646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</a:t>
            </a:r>
            <a:endParaRPr lang="en-US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7296" y="3124200"/>
            <a:ext cx="6847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6400" y="4343400"/>
            <a:ext cx="646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</a:t>
            </a:r>
          </a:p>
        </p:txBody>
      </p:sp>
      <p:sp>
        <p:nvSpPr>
          <p:cNvPr id="7" name="Rectangle 6"/>
          <p:cNvSpPr/>
          <p:nvPr/>
        </p:nvSpPr>
        <p:spPr>
          <a:xfrm>
            <a:off x="1657296" y="5553670"/>
            <a:ext cx="6847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34748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5000" dirty="0" smtClean="0"/>
              <a:t>S</a:t>
            </a:r>
            <a:r>
              <a:rPr lang="en-US" sz="3300" dirty="0" smtClean="0"/>
              <a:t>.H.E.A.</a:t>
            </a: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617" y="1828800"/>
            <a:ext cx="6767369" cy="14478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000" b="1" dirty="0" smtClean="0">
                <a:latin typeface="Arial Narrow"/>
                <a:cs typeface="Arial Narrow"/>
              </a:rPr>
              <a:t>SUNNYVALE &amp; ENROLLMENT</a:t>
            </a:r>
            <a:r>
              <a:rPr lang="en-US" sz="3000" dirty="0" smtClean="0">
                <a:latin typeface="Arial Narrow"/>
                <a:cs typeface="Arial Narrow"/>
              </a:rPr>
              <a:t> GROWTH</a:t>
            </a:r>
          </a:p>
          <a:p>
            <a:pPr>
              <a:spcBef>
                <a:spcPts val="0"/>
              </a:spcBef>
            </a:pPr>
            <a:r>
              <a:rPr lang="en-US" sz="2500" dirty="0" smtClean="0">
                <a:latin typeface="Arial Narrow"/>
                <a:cs typeface="Arial Narrow"/>
              </a:rPr>
              <a:t>More </a:t>
            </a:r>
            <a:r>
              <a:rPr lang="en-US" sz="2500" dirty="0">
                <a:latin typeface="Arial Narrow"/>
                <a:cs typeface="Arial Narrow"/>
              </a:rPr>
              <a:t>than </a:t>
            </a:r>
            <a:r>
              <a:rPr lang="en-US" sz="2500" dirty="0" smtClean="0">
                <a:latin typeface="Arial Narrow"/>
                <a:cs typeface="Arial Narrow"/>
              </a:rPr>
              <a:t>1.5 percentage point increas</a:t>
            </a:r>
            <a:r>
              <a:rPr lang="en-US" sz="2500" dirty="0" smtClean="0">
                <a:latin typeface="Arial Narrow"/>
                <a:cs typeface="Arial Narrow"/>
              </a:rPr>
              <a:t>e in</a:t>
            </a:r>
            <a:r>
              <a:rPr lang="en-US" sz="2500" dirty="0" smtClean="0">
                <a:latin typeface="Arial Narrow"/>
                <a:cs typeface="Arial Narrow"/>
              </a:rPr>
              <a:t> FTES, </a:t>
            </a:r>
            <a:r>
              <a:rPr lang="en-US" sz="2500" dirty="0">
                <a:latin typeface="Arial Narrow"/>
                <a:cs typeface="Arial Narrow"/>
              </a:rPr>
              <a:t>with </a:t>
            </a:r>
            <a:endParaRPr lang="en-US" sz="2500" dirty="0" smtClean="0">
              <a:latin typeface="Arial Narrow"/>
              <a:cs typeface="Arial Narrow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500" dirty="0">
                <a:latin typeface="Arial Narrow"/>
                <a:cs typeface="Arial Narrow"/>
              </a:rPr>
              <a:t> </a:t>
            </a:r>
            <a:r>
              <a:rPr lang="en-US" sz="2500" dirty="0" smtClean="0">
                <a:latin typeface="Arial Narrow"/>
                <a:cs typeface="Arial Narrow"/>
              </a:rPr>
              <a:t>  successful </a:t>
            </a:r>
            <a:r>
              <a:rPr lang="en-US" sz="2500" dirty="0">
                <a:latin typeface="Arial Narrow"/>
                <a:cs typeface="Arial Narrow"/>
              </a:rPr>
              <a:t>operation of Sunnyvale </a:t>
            </a:r>
            <a:r>
              <a:rPr lang="en-US" sz="2500" dirty="0" smtClean="0">
                <a:latin typeface="Arial Narrow"/>
                <a:cs typeface="Arial Narrow"/>
              </a:rPr>
              <a:t>Center</a:t>
            </a:r>
            <a:endParaRPr lang="en-US" sz="2500" dirty="0">
              <a:latin typeface="Arial Narrow"/>
              <a:cs typeface="Arial Narrow"/>
            </a:endParaRPr>
          </a:p>
        </p:txBody>
      </p:sp>
      <p:pic>
        <p:nvPicPr>
          <p:cNvPr id="5" name="Picture 4" descr="Build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556000"/>
            <a:ext cx="4267200" cy="2844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8622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300" dirty="0" smtClean="0"/>
              <a:t>WELCOME &amp; INTRODUCTION	</a:t>
            </a:r>
            <a:endParaRPr lang="en-US" sz="33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916362"/>
            <a:ext cx="4445000" cy="29604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3701334" y="5109627"/>
            <a:ext cx="249344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THUY THI NGUYEN</a:t>
            </a:r>
          </a:p>
          <a:p>
            <a:pPr algn="ctr"/>
            <a:r>
              <a:rPr lang="en-US" dirty="0" smtClean="0">
                <a:latin typeface="Arial Narrow"/>
                <a:cs typeface="Arial Narrow"/>
              </a:rPr>
              <a:t>PRESIDENT</a:t>
            </a:r>
          </a:p>
          <a:p>
            <a:pPr algn="ctr"/>
            <a:r>
              <a:rPr lang="en-US" sz="2000" dirty="0" smtClean="0">
                <a:latin typeface="Arial Narrow"/>
                <a:cs typeface="Arial Narrow"/>
              </a:rPr>
              <a:t>Twitter: </a:t>
            </a:r>
            <a:r>
              <a:rPr lang="en-US" sz="2000" i="1" dirty="0" smtClean="0">
                <a:latin typeface="Arial Narrow"/>
                <a:cs typeface="Arial Narrow"/>
              </a:rPr>
              <a:t>@</a:t>
            </a:r>
            <a:r>
              <a:rPr lang="en-US" sz="2000" i="1" dirty="0" err="1" smtClean="0">
                <a:latin typeface="Arial Narrow"/>
                <a:cs typeface="Arial Narrow"/>
              </a:rPr>
              <a:t>FoothillPrez</a:t>
            </a:r>
            <a:endParaRPr lang="en-US" sz="2000" i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17324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5000" dirty="0" smtClean="0"/>
              <a:t>S</a:t>
            </a:r>
            <a:r>
              <a:rPr lang="en-US" sz="3500" dirty="0" smtClean="0"/>
              <a:t>.H</a:t>
            </a:r>
            <a:r>
              <a:rPr lang="en-US" sz="3300" dirty="0" smtClean="0"/>
              <a:t>.E.A.</a:t>
            </a: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5181600"/>
            <a:ext cx="4962383" cy="14478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500" dirty="0" smtClean="0">
                <a:latin typeface="Arial Narrow"/>
                <a:cs typeface="Arial Narrow"/>
              </a:rPr>
              <a:t>2014-2015 – Total FTES: </a:t>
            </a:r>
            <a:r>
              <a:rPr lang="en-US" sz="2500" i="1" dirty="0" smtClean="0">
                <a:latin typeface="Arial Narrow"/>
                <a:cs typeface="Arial Narrow"/>
              </a:rPr>
              <a:t>13,468</a:t>
            </a:r>
          </a:p>
          <a:p>
            <a:pPr marL="0" indent="0">
              <a:spcBef>
                <a:spcPts val="0"/>
              </a:spcBef>
              <a:buNone/>
            </a:pPr>
            <a:endParaRPr lang="en-US" sz="2500" dirty="0" smtClean="0">
              <a:latin typeface="Arial Narrow"/>
              <a:cs typeface="Arial Narrow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500" dirty="0" smtClean="0">
                <a:latin typeface="Arial Narrow"/>
                <a:cs typeface="Arial Narrow"/>
              </a:rPr>
              <a:t>2015-2016 – Total FTES: </a:t>
            </a:r>
            <a:r>
              <a:rPr lang="en-US" sz="2500" i="1" dirty="0" smtClean="0">
                <a:latin typeface="Arial Narrow"/>
                <a:cs typeface="Arial Narrow"/>
              </a:rPr>
              <a:t>13,710</a:t>
            </a:r>
            <a:endParaRPr lang="en-US" sz="2500" i="1" dirty="0">
              <a:latin typeface="Arial Narrow"/>
              <a:cs typeface="Arial Narro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1752600"/>
            <a:ext cx="68154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Arial Narrow"/>
                <a:cs typeface="Arial Narrow"/>
              </a:rPr>
              <a:t>FULL TIME EQUIVALENT STUDENTS </a:t>
            </a:r>
            <a:r>
              <a:rPr lang="en-US" sz="3000" dirty="0" smtClean="0">
                <a:latin typeface="Arial Narrow"/>
                <a:cs typeface="Arial Narrow"/>
              </a:rPr>
              <a:t>(FTES)</a:t>
            </a:r>
            <a:endParaRPr lang="en-US" sz="3000" dirty="0">
              <a:latin typeface="Arial Narrow"/>
              <a:cs typeface="Arial Narrow"/>
            </a:endParaRPr>
          </a:p>
        </p:txBody>
      </p:sp>
      <p:sp>
        <p:nvSpPr>
          <p:cNvPr id="5" name="Rectangle 4"/>
          <p:cNvSpPr/>
          <p:nvPr/>
        </p:nvSpPr>
        <p:spPr>
          <a:xfrm rot="475001">
            <a:off x="2492389" y="3138189"/>
            <a:ext cx="5572539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Narrow"/>
                <a:cs typeface="Arial Narrow"/>
              </a:rPr>
              <a:t>1% GROWTH</a:t>
            </a:r>
            <a:endParaRPr lang="en-US" sz="75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47617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500" dirty="0" smtClean="0"/>
              <a:t>S.</a:t>
            </a:r>
            <a:r>
              <a:rPr lang="en-US" sz="5000" dirty="0" smtClean="0"/>
              <a:t>H</a:t>
            </a:r>
            <a:r>
              <a:rPr lang="en-US" sz="3300" dirty="0" smtClean="0"/>
              <a:t>.E.A.</a:t>
            </a: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617" y="1828800"/>
            <a:ext cx="6767369" cy="14478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000" b="1" dirty="0" smtClean="0">
                <a:latin typeface="Arial Narrow"/>
                <a:cs typeface="Arial Narrow"/>
              </a:rPr>
              <a:t>HISPANIC SERVING INSTITUTION </a:t>
            </a:r>
            <a:r>
              <a:rPr lang="en-US" sz="3000" dirty="0" smtClean="0">
                <a:latin typeface="Arial Narrow"/>
                <a:cs typeface="Arial Narrow"/>
              </a:rPr>
              <a:t>(H.S.I.)</a:t>
            </a:r>
          </a:p>
          <a:p>
            <a:pPr>
              <a:spcBef>
                <a:spcPts val="0"/>
              </a:spcBef>
            </a:pPr>
            <a:endParaRPr lang="en-US" sz="2500" dirty="0" smtClean="0">
              <a:latin typeface="Arial Narrow"/>
              <a:cs typeface="Arial Narrow"/>
            </a:endParaRPr>
          </a:p>
          <a:p>
            <a:pPr>
              <a:spcBef>
                <a:spcPts val="0"/>
              </a:spcBef>
            </a:pPr>
            <a:r>
              <a:rPr lang="en-US" sz="2500" dirty="0" smtClean="0">
                <a:latin typeface="Arial Narrow"/>
                <a:cs typeface="Arial Narrow"/>
              </a:rPr>
              <a:t>Increase from 22% to 25% Latino students</a:t>
            </a:r>
            <a:endParaRPr lang="en-US" sz="25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52487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500" dirty="0" smtClean="0"/>
              <a:t>S.H</a:t>
            </a:r>
            <a:r>
              <a:rPr lang="en-US" sz="3300" dirty="0" smtClean="0"/>
              <a:t>.</a:t>
            </a:r>
            <a:r>
              <a:rPr lang="en-US" sz="5000" dirty="0" smtClean="0"/>
              <a:t>E</a:t>
            </a:r>
            <a:r>
              <a:rPr lang="en-US" sz="3300" dirty="0" smtClean="0"/>
              <a:t>.A.</a:t>
            </a: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617" y="1828800"/>
            <a:ext cx="6767369" cy="43434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000" b="1" dirty="0" smtClean="0">
                <a:latin typeface="Arial Narrow"/>
                <a:cs typeface="Arial Narrow"/>
              </a:rPr>
              <a:t>EQUITY </a:t>
            </a:r>
            <a:r>
              <a:rPr lang="en-US" sz="3000" dirty="0" smtClean="0">
                <a:latin typeface="Arial Narrow"/>
                <a:cs typeface="Arial Narrow"/>
              </a:rPr>
              <a:t>PLAN</a:t>
            </a:r>
          </a:p>
          <a:p>
            <a:pPr>
              <a:spcBef>
                <a:spcPts val="0"/>
              </a:spcBef>
            </a:pPr>
            <a:r>
              <a:rPr lang="en-US" sz="2500" dirty="0" smtClean="0">
                <a:latin typeface="Arial Narrow"/>
                <a:cs typeface="Arial Narrow"/>
              </a:rPr>
              <a:t>Implementation &amp; Assessment</a:t>
            </a:r>
          </a:p>
          <a:p>
            <a:pPr>
              <a:spcBef>
                <a:spcPts val="0"/>
              </a:spcBef>
            </a:pPr>
            <a:endParaRPr lang="en-US" sz="2500" dirty="0">
              <a:latin typeface="Arial Narrow"/>
              <a:cs typeface="Arial Narrow"/>
            </a:endParaRPr>
          </a:p>
          <a:p>
            <a:pPr marL="228600" lvl="1" indent="0">
              <a:spcBef>
                <a:spcPts val="0"/>
              </a:spcBef>
              <a:buNone/>
            </a:pPr>
            <a:r>
              <a:rPr lang="en-US" sz="2100" dirty="0" smtClean="0">
                <a:latin typeface="Arial Narrow"/>
                <a:cs typeface="Arial Narrow"/>
              </a:rPr>
              <a:t>Access</a:t>
            </a:r>
          </a:p>
          <a:p>
            <a:pPr lvl="1">
              <a:spcBef>
                <a:spcPts val="0"/>
              </a:spcBef>
            </a:pPr>
            <a:endParaRPr lang="en-US" sz="2100" dirty="0" smtClean="0">
              <a:latin typeface="Arial Narrow"/>
              <a:cs typeface="Arial Narrow"/>
            </a:endParaRPr>
          </a:p>
          <a:p>
            <a:pPr marL="228600" lvl="1" indent="0">
              <a:spcBef>
                <a:spcPts val="0"/>
              </a:spcBef>
              <a:buNone/>
            </a:pPr>
            <a:r>
              <a:rPr lang="en-US" sz="2100" dirty="0" smtClean="0">
                <a:latin typeface="Arial Narrow"/>
                <a:cs typeface="Arial Narrow"/>
              </a:rPr>
              <a:t>Course Completion</a:t>
            </a:r>
          </a:p>
          <a:p>
            <a:pPr lvl="1">
              <a:spcBef>
                <a:spcPts val="0"/>
              </a:spcBef>
            </a:pPr>
            <a:endParaRPr lang="en-US" sz="2100" dirty="0" smtClean="0">
              <a:latin typeface="Arial Narrow"/>
              <a:cs typeface="Arial Narrow"/>
            </a:endParaRPr>
          </a:p>
          <a:p>
            <a:pPr marL="228600" lvl="1" indent="0">
              <a:spcBef>
                <a:spcPts val="0"/>
              </a:spcBef>
              <a:buNone/>
            </a:pPr>
            <a:r>
              <a:rPr lang="en-US" sz="2100" dirty="0" smtClean="0">
                <a:latin typeface="Arial Narrow"/>
                <a:cs typeface="Arial Narrow"/>
              </a:rPr>
              <a:t>ESL and Basic Skills Completion</a:t>
            </a:r>
          </a:p>
          <a:p>
            <a:pPr lvl="1">
              <a:spcBef>
                <a:spcPts val="0"/>
              </a:spcBef>
            </a:pPr>
            <a:endParaRPr lang="en-US" sz="2100" dirty="0" smtClean="0">
              <a:latin typeface="Arial Narrow"/>
              <a:cs typeface="Arial Narrow"/>
            </a:endParaRPr>
          </a:p>
          <a:p>
            <a:pPr marL="228600" lvl="1" indent="0">
              <a:spcBef>
                <a:spcPts val="0"/>
              </a:spcBef>
              <a:buNone/>
            </a:pPr>
            <a:r>
              <a:rPr lang="en-US" sz="2100" dirty="0" smtClean="0">
                <a:latin typeface="Arial Narrow"/>
                <a:cs typeface="Arial Narrow"/>
              </a:rPr>
              <a:t>Degree and Certificate Completion</a:t>
            </a:r>
          </a:p>
          <a:p>
            <a:pPr lvl="1">
              <a:spcBef>
                <a:spcPts val="0"/>
              </a:spcBef>
            </a:pPr>
            <a:endParaRPr lang="en-US" sz="2100" dirty="0" smtClean="0">
              <a:latin typeface="Arial Narrow"/>
              <a:cs typeface="Arial Narrow"/>
            </a:endParaRPr>
          </a:p>
          <a:p>
            <a:pPr marL="228600" lvl="1" indent="0">
              <a:spcBef>
                <a:spcPts val="0"/>
              </a:spcBef>
              <a:buNone/>
            </a:pPr>
            <a:r>
              <a:rPr lang="en-US" sz="2100" dirty="0" smtClean="0">
                <a:latin typeface="Arial Narrow"/>
                <a:cs typeface="Arial Narrow"/>
              </a:rPr>
              <a:t>Transfer</a:t>
            </a:r>
          </a:p>
        </p:txBody>
      </p:sp>
    </p:spTree>
    <p:extLst>
      <p:ext uri="{BB962C8B-B14F-4D97-AF65-F5344CB8AC3E}">
        <p14:creationId xmlns:p14="http://schemas.microsoft.com/office/powerpoint/2010/main" val="218124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500" dirty="0" smtClean="0"/>
              <a:t>S.H</a:t>
            </a:r>
            <a:r>
              <a:rPr lang="en-US" sz="3300" dirty="0" smtClean="0"/>
              <a:t>.</a:t>
            </a:r>
            <a:r>
              <a:rPr lang="en-US" sz="3500" dirty="0" smtClean="0"/>
              <a:t>E</a:t>
            </a:r>
            <a:r>
              <a:rPr lang="en-US" sz="3300" dirty="0" smtClean="0"/>
              <a:t>.</a:t>
            </a:r>
            <a:r>
              <a:rPr lang="en-US" sz="5000" dirty="0" smtClean="0"/>
              <a:t>A</a:t>
            </a:r>
            <a:r>
              <a:rPr lang="en-US" sz="3300" dirty="0" smtClean="0"/>
              <a:t>.</a:t>
            </a: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617" y="1828800"/>
            <a:ext cx="6767369" cy="25908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000" b="1" dirty="0" smtClean="0">
                <a:latin typeface="Arial Narrow"/>
                <a:cs typeface="Arial Narrow"/>
              </a:rPr>
              <a:t>ACCREDITATION</a:t>
            </a:r>
            <a:endParaRPr lang="en-US" sz="3000" dirty="0" smtClean="0">
              <a:latin typeface="Arial Narrow"/>
              <a:cs typeface="Arial Narrow"/>
            </a:endParaRPr>
          </a:p>
          <a:p>
            <a:pPr>
              <a:spcBef>
                <a:spcPts val="0"/>
              </a:spcBef>
            </a:pPr>
            <a:endParaRPr lang="en-US" sz="2500" dirty="0" smtClean="0">
              <a:latin typeface="Arial Narrow"/>
              <a:cs typeface="Arial Narrow"/>
            </a:endParaRPr>
          </a:p>
          <a:p>
            <a:pPr>
              <a:spcBef>
                <a:spcPts val="0"/>
              </a:spcBef>
            </a:pPr>
            <a:r>
              <a:rPr lang="en-US" sz="2500" dirty="0" smtClean="0">
                <a:latin typeface="Arial Narrow"/>
                <a:cs typeface="Arial Narrow"/>
              </a:rPr>
              <a:t>College Self-Study (Site Visit – October 2017)</a:t>
            </a:r>
          </a:p>
          <a:p>
            <a:pPr>
              <a:spcBef>
                <a:spcPts val="0"/>
              </a:spcBef>
            </a:pPr>
            <a:endParaRPr lang="en-US" sz="2500" dirty="0" smtClean="0">
              <a:latin typeface="Arial Narrow"/>
              <a:cs typeface="Arial Narrow"/>
            </a:endParaRPr>
          </a:p>
          <a:p>
            <a:pPr>
              <a:spcBef>
                <a:spcPts val="0"/>
              </a:spcBef>
            </a:pPr>
            <a:r>
              <a:rPr lang="en-US" sz="2500" dirty="0" smtClean="0">
                <a:latin typeface="Arial Narrow"/>
                <a:cs typeface="Arial Narrow"/>
              </a:rPr>
              <a:t>Bachelor’s Degree in Dental Hygiene</a:t>
            </a:r>
            <a:endParaRPr lang="en-US" sz="25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2676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300" dirty="0" smtClean="0"/>
              <a:t>S.H.E.</a:t>
            </a:r>
            <a:r>
              <a:rPr lang="en-US" sz="5000" dirty="0" smtClean="0"/>
              <a:t>A</a:t>
            </a:r>
            <a:r>
              <a:rPr lang="en-US" sz="3300" dirty="0" smtClean="0"/>
              <a:t>.</a:t>
            </a:r>
            <a:endParaRPr lang="en-US" sz="3300" dirty="0"/>
          </a:p>
        </p:txBody>
      </p:sp>
      <p:pic>
        <p:nvPicPr>
          <p:cNvPr id="7" name="Content Placeholder 36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43" y="2209800"/>
            <a:ext cx="869243" cy="12191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ontent Placeholder 34"/>
          <p:cNvSpPr>
            <a:spLocks noGrp="1"/>
          </p:cNvSpPr>
          <p:nvPr>
            <p:ph sz="half" idx="4294967295"/>
          </p:nvPr>
        </p:nvSpPr>
        <p:spPr>
          <a:xfrm>
            <a:off x="1981200" y="3657600"/>
            <a:ext cx="2971800" cy="30340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 smtClean="0">
                <a:latin typeface="Arial Narrow"/>
                <a:cs typeface="Arial Narrow"/>
              </a:rPr>
              <a:t>ANDREA HANSTEIN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 smtClean="0">
                <a:latin typeface="Arial Narrow"/>
                <a:cs typeface="Arial Narrow"/>
              </a:rPr>
              <a:t>Director of Marketing &amp; Public Relations</a:t>
            </a:r>
            <a:endParaRPr lang="en-US" sz="1400" dirty="0">
              <a:latin typeface="Arial Narrow"/>
              <a:cs typeface="Arial Narrow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57400" y="2438400"/>
            <a:ext cx="3784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lt"/>
              </a:rPr>
              <a:t>I</a:t>
            </a:r>
            <a:endParaRPr lang="en-US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27682" y="1336357"/>
            <a:ext cx="55971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latin typeface="Arial Narrow"/>
                <a:cs typeface="Arial Narrow"/>
              </a:rPr>
              <a:t>ACCREDITATION STEERING COMMITTEE</a:t>
            </a:r>
            <a:endParaRPr lang="en-US" sz="2600" b="1" dirty="0">
              <a:latin typeface="Arial Narrow"/>
              <a:cs typeface="Arial Narrow"/>
            </a:endParaRPr>
          </a:p>
        </p:txBody>
      </p:sp>
      <p:pic>
        <p:nvPicPr>
          <p:cNvPr id="19" name="Content Placeholder 36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0" t="4511" b="49110"/>
          <a:stretch/>
        </p:blipFill>
        <p:spPr>
          <a:xfrm>
            <a:off x="6256866" y="2133600"/>
            <a:ext cx="1134534" cy="13200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Content Placeholder 34"/>
          <p:cNvSpPr>
            <a:spLocks noGrp="1"/>
          </p:cNvSpPr>
          <p:nvPr>
            <p:ph sz="half" idx="4294967295"/>
          </p:nvPr>
        </p:nvSpPr>
        <p:spPr>
          <a:xfrm>
            <a:off x="5638800" y="3733800"/>
            <a:ext cx="2362200" cy="30340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 smtClean="0">
                <a:latin typeface="Arial Narrow"/>
                <a:cs typeface="Arial Narrow"/>
              </a:rPr>
              <a:t>CAROLYN HOLCROFT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 smtClean="0">
                <a:latin typeface="Arial Narrow"/>
                <a:cs typeface="Arial Narrow"/>
              </a:rPr>
              <a:t>Academic Senate President</a:t>
            </a:r>
            <a:endParaRPr lang="en-US" sz="1400" dirty="0">
              <a:latin typeface="Arial Narrow"/>
              <a:cs typeface="Arial Narrow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94089" y="2438400"/>
            <a:ext cx="610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lt"/>
              </a:rPr>
              <a:t>II</a:t>
            </a:r>
            <a:endParaRPr lang="en-US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j-lt"/>
            </a:endParaRPr>
          </a:p>
        </p:txBody>
      </p:sp>
      <p:pic>
        <p:nvPicPr>
          <p:cNvPr id="22" name="Content Placeholder 36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6" t="14665" r="16079"/>
          <a:stretch/>
        </p:blipFill>
        <p:spPr>
          <a:xfrm>
            <a:off x="2895600" y="4648200"/>
            <a:ext cx="1168972" cy="11681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3" name="Content Placeholder 34"/>
          <p:cNvSpPr>
            <a:spLocks noGrp="1"/>
          </p:cNvSpPr>
          <p:nvPr>
            <p:ph sz="half" idx="4294967295"/>
          </p:nvPr>
        </p:nvSpPr>
        <p:spPr>
          <a:xfrm>
            <a:off x="2133600" y="6096000"/>
            <a:ext cx="2667000" cy="30340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 smtClean="0">
                <a:latin typeface="Arial Narrow"/>
                <a:cs typeface="Arial Narrow"/>
              </a:rPr>
              <a:t>ERIN ORTIZ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 smtClean="0">
                <a:latin typeface="Arial Narrow"/>
                <a:cs typeface="Arial Narrow"/>
              </a:rPr>
              <a:t>Classified Senate President</a:t>
            </a:r>
            <a:endParaRPr lang="en-US" sz="1400" dirty="0">
              <a:latin typeface="Arial Narrow"/>
              <a:cs typeface="Arial Narrow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52600" y="4800600"/>
            <a:ext cx="8428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lt"/>
              </a:rPr>
              <a:t>III</a:t>
            </a:r>
            <a:endParaRPr lang="en-US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j-lt"/>
            </a:endParaRPr>
          </a:p>
        </p:txBody>
      </p:sp>
      <p:pic>
        <p:nvPicPr>
          <p:cNvPr id="25" name="Content Placeholder 36"/>
          <p:cNvPicPr>
            <a:picLocks noGrp="1" noChangeAspect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572000"/>
            <a:ext cx="1150130" cy="12191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6" name="Content Placeholder 34"/>
          <p:cNvSpPr>
            <a:spLocks noGrp="1"/>
          </p:cNvSpPr>
          <p:nvPr>
            <p:ph sz="half" idx="4294967295"/>
          </p:nvPr>
        </p:nvSpPr>
        <p:spPr>
          <a:xfrm>
            <a:off x="5486400" y="6019800"/>
            <a:ext cx="2667000" cy="30340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 smtClean="0">
                <a:latin typeface="Arial Narrow"/>
                <a:cs typeface="Arial Narrow"/>
              </a:rPr>
              <a:t>ANDREW LAMANQUE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 smtClean="0">
                <a:latin typeface="Arial Narrow"/>
                <a:cs typeface="Arial Narrow"/>
              </a:rPr>
              <a:t>Interim Vice President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 smtClean="0">
                <a:latin typeface="Arial Narrow"/>
                <a:cs typeface="Arial Narrow"/>
              </a:rPr>
              <a:t>Instruction &amp; Institutional Research</a:t>
            </a:r>
            <a:endParaRPr lang="en-US" sz="1400" dirty="0">
              <a:latin typeface="Arial Narrow"/>
              <a:cs typeface="Arial Narrow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05400" y="4800600"/>
            <a:ext cx="9017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lt"/>
              </a:rPr>
              <a:t>IV</a:t>
            </a:r>
            <a:endParaRPr lang="en-US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489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617" y="1981201"/>
            <a:ext cx="6767369" cy="1219200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buClrTx/>
              <a:buSzTx/>
              <a:buNone/>
              <a:defRPr/>
            </a:pPr>
            <a:r>
              <a:rPr lang="en-US" sz="3000" b="1" dirty="0" smtClean="0">
                <a:latin typeface="Arial Narrow"/>
                <a:cs typeface="Arial Narrow"/>
                <a:hlinkClick r:id="rId2"/>
              </a:rPr>
              <a:t>STUDENTS </a:t>
            </a:r>
            <a:r>
              <a:rPr lang="en-US" sz="3000" b="1" dirty="0">
                <a:latin typeface="Arial Narrow"/>
                <a:cs typeface="Arial Narrow"/>
                <a:hlinkClick r:id="rId2"/>
              </a:rPr>
              <a:t>LEARN A POWERFUL</a:t>
            </a:r>
          </a:p>
          <a:p>
            <a:pPr marL="0" lvl="0" indent="0" algn="ctr">
              <a:spcBef>
                <a:spcPts val="0"/>
              </a:spcBef>
              <a:buClrTx/>
              <a:buSzTx/>
              <a:buNone/>
              <a:defRPr/>
            </a:pPr>
            <a:r>
              <a:rPr lang="en-US" sz="3000" b="1" dirty="0">
                <a:latin typeface="Arial Narrow"/>
                <a:cs typeface="Arial Narrow"/>
                <a:hlinkClick r:id="rId2"/>
              </a:rPr>
              <a:t>LESSON ABOUT PRIVILEGE</a:t>
            </a:r>
            <a:endParaRPr lang="en-US" sz="3000" b="1" dirty="0">
              <a:latin typeface="Arial Narrow"/>
              <a:cs typeface="Arial Narrow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b="1" dirty="0" smtClean="0">
              <a:latin typeface="Arial Narrow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95617" y="339517"/>
            <a:ext cx="7095983" cy="1252667"/>
          </a:xfrm>
        </p:spPr>
        <p:txBody>
          <a:bodyPr anchor="t"/>
          <a:lstStyle/>
          <a:p>
            <a:r>
              <a:rPr lang="en-US" sz="3000" dirty="0" smtClean="0"/>
              <a:t>EQUITY</a:t>
            </a:r>
            <a:endParaRPr lang="en-US" sz="3000" dirty="0"/>
          </a:p>
        </p:txBody>
      </p:sp>
      <p:pic>
        <p:nvPicPr>
          <p:cNvPr id="6" name="Picture 5" descr="Screen shot 2016-09-20 at 3.18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303500"/>
            <a:ext cx="5105400" cy="2640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8857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95617" y="339517"/>
            <a:ext cx="7095983" cy="1252667"/>
          </a:xfrm>
        </p:spPr>
        <p:txBody>
          <a:bodyPr anchor="t"/>
          <a:lstStyle/>
          <a:p>
            <a:r>
              <a:rPr lang="en-US" sz="3000" dirty="0" smtClean="0"/>
              <a:t>EQUITY</a:t>
            </a:r>
            <a:endParaRPr lang="en-US" sz="3000" dirty="0"/>
          </a:p>
        </p:txBody>
      </p:sp>
      <p:sp>
        <p:nvSpPr>
          <p:cNvPr id="5" name="Rectangle 4"/>
          <p:cNvSpPr/>
          <p:nvPr/>
        </p:nvSpPr>
        <p:spPr>
          <a:xfrm>
            <a:off x="2133600" y="2336393"/>
            <a:ext cx="6096000" cy="10926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Narrow"/>
                <a:cs typeface="Arial Narrow"/>
              </a:rPr>
              <a:t>SHARED VISION</a:t>
            </a:r>
            <a:endParaRPr lang="en-US" sz="65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Narrow"/>
              <a:cs typeface="Arial Narrow"/>
            </a:endParaRPr>
          </a:p>
        </p:txBody>
      </p:sp>
      <p:pic>
        <p:nvPicPr>
          <p:cNvPr id="7" name="Picture 6" descr="crowd-of-people-silhouette-clipart-panda-free-clipart-images-7WrTal-clip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657600"/>
            <a:ext cx="4953000" cy="24314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0891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39517"/>
            <a:ext cx="7172183" cy="1252667"/>
          </a:xfrm>
        </p:spPr>
        <p:txBody>
          <a:bodyPr anchor="t"/>
          <a:lstStyle/>
          <a:p>
            <a:r>
              <a:rPr lang="en-US" sz="3000" dirty="0" smtClean="0"/>
              <a:t>EQUITY MYTH #1 – SOCIO-ECONOMIC</a:t>
            </a:r>
            <a:endParaRPr lang="en-US" sz="30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143000"/>
            <a:ext cx="6858000" cy="990600"/>
          </a:xfrm>
        </p:spPr>
        <p:txBody>
          <a:bodyPr>
            <a:normAutofit fontScale="92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 smtClean="0">
                <a:latin typeface="Arial Narrow"/>
                <a:cs typeface="Arial Narrow"/>
              </a:rPr>
              <a:t>COURSE SUCCESS RATES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latin typeface="Arial Narrow"/>
                <a:cs typeface="Arial Narrow"/>
              </a:rPr>
              <a:t>BY ETHNICITY AMONG THOSE NOT RECEIVING FINANCIAL AID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6324600"/>
            <a:ext cx="4929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 Narrow" panose="020B0606020202030204" pitchFamily="34" charset="0"/>
              </a:rPr>
              <a:t>Source: FHDA IR&amp;P, ODS, Fall 2015. N=35,125, Financial Aid African American=949, Asian=2,589, Latino=4,101, White=2,261; </a:t>
            </a:r>
          </a:p>
          <a:p>
            <a:r>
              <a:rPr lang="en-US" sz="800" dirty="0">
                <a:latin typeface="Arial Narrow" panose="020B0606020202030204" pitchFamily="34" charset="0"/>
              </a:rPr>
              <a:t>No Financial Aid African American=742, Asian=6,060, Latino=4.435, White=8,412.</a:t>
            </a:r>
          </a:p>
          <a:p>
            <a:r>
              <a:rPr lang="en-US" sz="800" dirty="0">
                <a:latin typeface="Arial Narrow" panose="020B0606020202030204" pitchFamily="34" charset="0"/>
              </a:rPr>
              <a:t>Fall 2015 credit course data. Excludes American Indian/Alaskan Native, Pacific Islanders, Unknown/Other.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213125"/>
            <a:ext cx="5852313" cy="38795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/>
          <p:cNvSpPr/>
          <p:nvPr/>
        </p:nvSpPr>
        <p:spPr>
          <a:xfrm rot="20951416">
            <a:off x="590957" y="3645904"/>
            <a:ext cx="29092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Narrow"/>
                <a:cs typeface="Arial Narrow"/>
              </a:rPr>
              <a:t>11% GAP</a:t>
            </a:r>
            <a:endParaRPr lang="en-US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9268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000" dirty="0" smtClean="0"/>
              <a:t>EQUITY MYTH #2 – UNPREPARED</a:t>
            </a:r>
            <a:endParaRPr lang="en-US" sz="30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33600" y="1066800"/>
            <a:ext cx="6705600" cy="990600"/>
          </a:xfrm>
        </p:spPr>
        <p:txBody>
          <a:bodyPr>
            <a:normAutofit fontScale="92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 smtClean="0">
                <a:latin typeface="Arial Narrow"/>
                <a:cs typeface="Arial Narrow"/>
              </a:rPr>
              <a:t>COMPLETION RATES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latin typeface="Arial Narrow"/>
                <a:cs typeface="Arial Narrow"/>
              </a:rPr>
              <a:t>BY ETHNICITY AMONG THOSE WHO ARE COLLEGE PREPARED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133600"/>
            <a:ext cx="5753746" cy="381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1524000" y="64008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47800" y="6096000"/>
            <a:ext cx="5960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Narrow" panose="020B0606020202030204" pitchFamily="34" charset="0"/>
              </a:rPr>
              <a:t>Source: Student Success Scorecard 2016, 2009-10 cohort tracked through 2014-15. Prepared for College N=457, Unprepared for College N=600. Unprepared=lowest course attempted in Math and/or English was below college level; Prepared=lowest attempt Math and/or English course at college level; Excludes Pacific Islanders. Prepared student counts among African American, American Indian/Alaskan Native, Filipino and Pacific Islander are fewer than 10 students. Completion indicator defined as attaining a degree/certificate/transfer/transfer prepared outcome among first-time students with minimum of 6 units earned who attempt any Math or English in the first three years.</a:t>
            </a:r>
          </a:p>
        </p:txBody>
      </p:sp>
      <p:sp>
        <p:nvSpPr>
          <p:cNvPr id="3" name="Rectangle 2"/>
          <p:cNvSpPr/>
          <p:nvPr/>
        </p:nvSpPr>
        <p:spPr>
          <a:xfrm rot="494463">
            <a:off x="553831" y="2607883"/>
            <a:ext cx="2940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Narrow"/>
                <a:cs typeface="Arial Narrow"/>
              </a:rPr>
              <a:t>36% GAP</a:t>
            </a:r>
            <a:endParaRPr lang="en-US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4435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617" y="339517"/>
            <a:ext cx="7095983" cy="1252667"/>
          </a:xfrm>
        </p:spPr>
        <p:txBody>
          <a:bodyPr anchor="t"/>
          <a:lstStyle/>
          <a:p>
            <a:r>
              <a:rPr lang="en-US" sz="2700" dirty="0" smtClean="0"/>
              <a:t>EQUITY MYTH #3 – FLAVOR OF THE MONTH</a:t>
            </a:r>
            <a:endParaRPr lang="en-US" sz="2700" dirty="0"/>
          </a:p>
        </p:txBody>
      </p:sp>
      <p:sp>
        <p:nvSpPr>
          <p:cNvPr id="4" name="Oval Callout 3"/>
          <p:cNvSpPr/>
          <p:nvPr/>
        </p:nvSpPr>
        <p:spPr>
          <a:xfrm>
            <a:off x="1752600" y="1981200"/>
            <a:ext cx="7010400" cy="3276600"/>
          </a:xfrm>
          <a:prstGeom prst="wedgeEllipseCallout">
            <a:avLst/>
          </a:prstGeom>
          <a:gradFill flip="none" rotWithShape="1">
            <a:gsLst>
              <a:gs pos="0">
                <a:schemeClr val="accent1">
                  <a:shade val="70000"/>
                  <a:satMod val="120000"/>
                  <a:alpha val="15000"/>
                </a:schemeClr>
              </a:gs>
              <a:gs pos="35000">
                <a:schemeClr val="accent1">
                  <a:shade val="100000"/>
                  <a:satMod val="150000"/>
                  <a:alpha val="15000"/>
                </a:schemeClr>
              </a:gs>
              <a:gs pos="70000">
                <a:schemeClr val="accent1">
                  <a:tint val="100000"/>
                  <a:shade val="100000"/>
                  <a:satMod val="200000"/>
                  <a:greenMod val="100000"/>
                  <a:alpha val="15000"/>
                </a:schemeClr>
              </a:gs>
              <a:gs pos="100000">
                <a:schemeClr val="accent1">
                  <a:tint val="100000"/>
                  <a:shade val="100000"/>
                  <a:satMod val="250000"/>
                  <a:greenMod val="100000"/>
                  <a:alpha val="15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77499" y="2741473"/>
            <a:ext cx="6104501" cy="17543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LET’S TALK</a:t>
            </a:r>
          </a:p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ABOUT IT!</a:t>
            </a:r>
            <a:endParaRPr lang="en-US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11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300" b="1" dirty="0" smtClean="0"/>
              <a:t>NEW COLLEAGUES</a:t>
            </a:r>
            <a:endParaRPr lang="en-US" sz="3300" b="1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78"/>
          <a:stretch/>
        </p:blipFill>
        <p:spPr>
          <a:xfrm>
            <a:off x="2151339" y="1752600"/>
            <a:ext cx="1049061" cy="13327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Content Placeholder 13"/>
          <p:cNvSpPr>
            <a:spLocks noGrp="1"/>
          </p:cNvSpPr>
          <p:nvPr>
            <p:ph sz="half" idx="21"/>
          </p:nvPr>
        </p:nvSpPr>
        <p:spPr>
          <a:xfrm>
            <a:off x="1705107" y="3352800"/>
            <a:ext cx="1952493" cy="303405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MAYRA AGUILLERA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32"/>
          </p:nvPr>
        </p:nvSpPr>
        <p:spPr>
          <a:xfrm>
            <a:off x="1705107" y="3658995"/>
            <a:ext cx="1952493" cy="30340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1400" dirty="0" smtClean="0"/>
              <a:t>Student Success Specialist</a:t>
            </a:r>
          </a:p>
          <a:p>
            <a:pPr algn="ctr"/>
            <a:endParaRPr lang="en-US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33"/>
          </p:nvPr>
        </p:nvSpPr>
        <p:spPr>
          <a:xfrm>
            <a:off x="4219707" y="3352800"/>
            <a:ext cx="1952493" cy="303405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LATISHA BRIGGS</a:t>
            </a:r>
            <a:endParaRPr lang="en-US" sz="1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34"/>
          </p:nvPr>
        </p:nvSpPr>
        <p:spPr>
          <a:xfrm>
            <a:off x="4219707" y="3657600"/>
            <a:ext cx="1952493" cy="30340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1400" dirty="0" smtClean="0"/>
              <a:t>Evaluation Specialist</a:t>
            </a:r>
            <a:endParaRPr lang="en-US" sz="1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35"/>
          </p:nvPr>
        </p:nvSpPr>
        <p:spPr>
          <a:xfrm>
            <a:off x="6658107" y="3352800"/>
            <a:ext cx="1952493" cy="303405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PAULINE BROWN</a:t>
            </a:r>
            <a:endParaRPr lang="en-US" sz="1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36"/>
          </p:nvPr>
        </p:nvSpPr>
        <p:spPr>
          <a:xfrm>
            <a:off x="6658107" y="3582730"/>
            <a:ext cx="1952493" cy="30340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/>
              <a:t>Executive Assistant</a:t>
            </a:r>
          </a:p>
          <a:p>
            <a:pPr algn="ctr">
              <a:spcBef>
                <a:spcPts val="0"/>
              </a:spcBef>
            </a:pPr>
            <a:r>
              <a:rPr lang="en-US" sz="1400" dirty="0" smtClean="0"/>
              <a:t>Student Services</a:t>
            </a:r>
            <a:endParaRPr lang="en-US" sz="1400" dirty="0"/>
          </a:p>
        </p:txBody>
      </p:sp>
      <p:pic>
        <p:nvPicPr>
          <p:cNvPr id="21" name="Content Placeholder 20"/>
          <p:cNvPicPr>
            <a:picLocks noGrp="1" noChangeAspect="1"/>
          </p:cNvPicPr>
          <p:nvPr>
            <p:ph sz="half" idx="3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343335"/>
            <a:ext cx="1371600" cy="137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5" name="Content Placeholder 34"/>
          <p:cNvSpPr>
            <a:spLocks noGrp="1"/>
          </p:cNvSpPr>
          <p:nvPr>
            <p:ph sz="half" idx="38"/>
          </p:nvPr>
        </p:nvSpPr>
        <p:spPr>
          <a:xfrm>
            <a:off x="1524000" y="5943665"/>
            <a:ext cx="2333493" cy="303405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ELIZABETH BRUMBAUGH</a:t>
            </a:r>
            <a:endParaRPr lang="en-US" sz="1600" dirty="0"/>
          </a:p>
        </p:txBody>
      </p:sp>
      <p:pic>
        <p:nvPicPr>
          <p:cNvPr id="37" name="Content Placeholder 36"/>
          <p:cNvPicPr>
            <a:picLocks noGrp="1" noChangeAspect="1"/>
          </p:cNvPicPr>
          <p:nvPr>
            <p:ph sz="half" idx="3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" b="60"/>
          <a:stretch>
            <a:fillRect/>
          </a:stretch>
        </p:blipFill>
        <p:spPr>
          <a:xfrm>
            <a:off x="4468813" y="4405313"/>
            <a:ext cx="1371600" cy="12477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8" name="Content Placeholder 37"/>
          <p:cNvPicPr>
            <a:picLocks noGrp="1" noChangeAspect="1"/>
          </p:cNvPicPr>
          <p:nvPr>
            <p:ph sz="half" idx="40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45"/>
          <a:stretch/>
        </p:blipFill>
        <p:spPr>
          <a:xfrm>
            <a:off x="7010400" y="4343400"/>
            <a:ext cx="1172143" cy="137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0" name="Content Placeholder 29"/>
          <p:cNvSpPr>
            <a:spLocks noGrp="1"/>
          </p:cNvSpPr>
          <p:nvPr>
            <p:ph sz="half" idx="41"/>
          </p:nvPr>
        </p:nvSpPr>
        <p:spPr>
          <a:xfrm>
            <a:off x="1676400" y="6249795"/>
            <a:ext cx="2104893" cy="455805"/>
          </a:xfrm>
        </p:spPr>
        <p:txBody>
          <a:bodyPr>
            <a:normAutofit fontScale="92500" lnSpcReduction="20000"/>
          </a:bodyPr>
          <a:lstStyle/>
          <a:p>
            <a:pPr algn="ctr">
              <a:spcBef>
                <a:spcPts val="0"/>
              </a:spcBef>
            </a:pPr>
            <a:r>
              <a:rPr lang="en-US" sz="1500" dirty="0" smtClean="0"/>
              <a:t>Teacher in Residence</a:t>
            </a:r>
          </a:p>
          <a:p>
            <a:pPr algn="ctr">
              <a:spcBef>
                <a:spcPts val="0"/>
              </a:spcBef>
            </a:pPr>
            <a:r>
              <a:rPr lang="en-US" sz="1500" dirty="0" smtClean="0"/>
              <a:t>Krause Center for Innovation</a:t>
            </a:r>
          </a:p>
          <a:p>
            <a:pPr algn="ctr"/>
            <a:endParaRPr lang="en-US" sz="1400" dirty="0"/>
          </a:p>
        </p:txBody>
      </p:sp>
      <p:sp>
        <p:nvSpPr>
          <p:cNvPr id="31" name="Content Placeholder 30"/>
          <p:cNvSpPr>
            <a:spLocks noGrp="1"/>
          </p:cNvSpPr>
          <p:nvPr>
            <p:ph sz="half" idx="42"/>
          </p:nvPr>
        </p:nvSpPr>
        <p:spPr>
          <a:xfrm>
            <a:off x="4219707" y="5943665"/>
            <a:ext cx="1952493" cy="303405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ANNIE CHASE</a:t>
            </a:r>
            <a:endParaRPr lang="en-US" sz="1600" dirty="0"/>
          </a:p>
        </p:txBody>
      </p:sp>
      <p:sp>
        <p:nvSpPr>
          <p:cNvPr id="32" name="Content Placeholder 31"/>
          <p:cNvSpPr>
            <a:spLocks noGrp="1"/>
          </p:cNvSpPr>
          <p:nvPr>
            <p:ph sz="half" idx="43"/>
          </p:nvPr>
        </p:nvSpPr>
        <p:spPr>
          <a:xfrm>
            <a:off x="4219707" y="6172200"/>
            <a:ext cx="1952493" cy="30340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/>
              <a:t>Instructor – Physics</a:t>
            </a:r>
            <a:endParaRPr lang="en-US" sz="1400" dirty="0"/>
          </a:p>
        </p:txBody>
      </p:sp>
      <p:sp>
        <p:nvSpPr>
          <p:cNvPr id="33" name="Content Placeholder 32"/>
          <p:cNvSpPr>
            <a:spLocks noGrp="1"/>
          </p:cNvSpPr>
          <p:nvPr>
            <p:ph sz="half" idx="44"/>
          </p:nvPr>
        </p:nvSpPr>
        <p:spPr>
          <a:xfrm>
            <a:off x="6400800" y="5943665"/>
            <a:ext cx="2438400" cy="380935"/>
          </a:xfrm>
        </p:spPr>
        <p:txBody>
          <a:bodyPr>
            <a:normAutofit/>
          </a:bodyPr>
          <a:lstStyle/>
          <a:p>
            <a:pPr algn="ctr"/>
            <a:r>
              <a:rPr lang="en-US" sz="1600" dirty="0" smtClean="0"/>
              <a:t>FOUNTAINETTA COLEMAN</a:t>
            </a:r>
            <a:endParaRPr lang="en-US" sz="1600" dirty="0"/>
          </a:p>
        </p:txBody>
      </p:sp>
      <p:sp>
        <p:nvSpPr>
          <p:cNvPr id="34" name="Content Placeholder 33"/>
          <p:cNvSpPr>
            <a:spLocks noGrp="1"/>
          </p:cNvSpPr>
          <p:nvPr>
            <p:ph sz="half" idx="45"/>
          </p:nvPr>
        </p:nvSpPr>
        <p:spPr>
          <a:xfrm>
            <a:off x="6629400" y="6172200"/>
            <a:ext cx="1952493" cy="303405"/>
          </a:xfrm>
        </p:spPr>
        <p:txBody>
          <a:bodyPr>
            <a:noAutofit/>
          </a:bodyPr>
          <a:lstStyle/>
          <a:p>
            <a:pPr algn="ctr"/>
            <a:r>
              <a:rPr lang="en-US" sz="1400" dirty="0" smtClean="0"/>
              <a:t>Assessment Specialist</a:t>
            </a:r>
          </a:p>
          <a:p>
            <a:pPr algn="ctr"/>
            <a:endParaRPr lang="en-US" sz="1400" dirty="0"/>
          </a:p>
        </p:txBody>
      </p:sp>
      <p:pic>
        <p:nvPicPr>
          <p:cNvPr id="25" name="Content Placeholder 20" descr="Screen shot 2015-09-11 at 10.16.54 AM.png"/>
          <p:cNvPicPr>
            <a:picLocks noGrp="1" noChangeAspect="1"/>
          </p:cNvPicPr>
          <p:nvPr>
            <p:ph sz="half" idx="2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" b="2381"/>
          <a:stretch>
            <a:fillRect/>
          </a:stretch>
        </p:blipFill>
        <p:spPr>
          <a:xfrm>
            <a:off x="4495800" y="1752600"/>
            <a:ext cx="1371600" cy="137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" name="Content Placeholder 16"/>
          <p:cNvPicPr>
            <a:picLocks noGrp="1" noChangeAspect="1"/>
          </p:cNvPicPr>
          <p:nvPr>
            <p:ph sz="half" idx="28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783" y="1752600"/>
            <a:ext cx="1036434" cy="137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1089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617" y="339517"/>
            <a:ext cx="7095983" cy="1252667"/>
          </a:xfrm>
        </p:spPr>
        <p:txBody>
          <a:bodyPr anchor="t"/>
          <a:lstStyle/>
          <a:p>
            <a:r>
              <a:rPr lang="en-US" sz="3000" dirty="0"/>
              <a:t>EQUITY – TAKING IT TO THE NEXT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0431" y="1905000"/>
            <a:ext cx="6767369" cy="685800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smtClean="0">
                <a:latin typeface="Arial Narrow"/>
                <a:cs typeface="Arial Narrow"/>
              </a:rPr>
              <a:t>PEER GROUP COMPARISON – COMPLETION RATES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666386"/>
            <a:ext cx="7239000" cy="27438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8566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617" y="339517"/>
            <a:ext cx="7095983" cy="1252667"/>
          </a:xfrm>
        </p:spPr>
        <p:txBody>
          <a:bodyPr anchor="t"/>
          <a:lstStyle/>
          <a:p>
            <a:r>
              <a:rPr lang="en-US" sz="3000" dirty="0"/>
              <a:t>EQUITY – TAKING IT TO THE NEXT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33600" y="1143000"/>
            <a:ext cx="6400799" cy="990600"/>
          </a:xfrm>
        </p:spPr>
        <p:txBody>
          <a:bodyPr>
            <a:normAutofit fontScale="92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 smtClean="0">
                <a:latin typeface="Arial Narrow"/>
                <a:cs typeface="Arial Narrow"/>
              </a:rPr>
              <a:t>COURSE SUCCESS RATES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latin typeface="Arial Narrow"/>
                <a:cs typeface="Arial Narrow"/>
              </a:rPr>
              <a:t>BY ETHNICITY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181760"/>
            <a:ext cx="5867400" cy="3902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1447800" y="6400800"/>
            <a:ext cx="60531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 Narrow" panose="020B0606020202030204" pitchFamily="34" charset="0"/>
              </a:rPr>
              <a:t>Source: CCCCO Data Mart, Credit Course Success Rate Summary Report, Fall 2015. Not online N=24,397; Online N=10,712.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Chart excludes American Indian/Alaskan Native, Multi-Ethnicity and Unknown. 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 rot="21301390">
            <a:off x="304684" y="3188448"/>
            <a:ext cx="3314391" cy="10464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Narrow"/>
                <a:cs typeface="Arial Narrow"/>
              </a:rPr>
              <a:t>21% GAP</a:t>
            </a:r>
            <a:endParaRPr lang="en-US" sz="6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62941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617" y="1981201"/>
            <a:ext cx="6767369" cy="1219200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latin typeface="Arial Narrow"/>
                <a:cs typeface="Arial Narrow"/>
              </a:rPr>
              <a:t>3-POINTER – THE GREAT EQUALIZER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95617" y="339517"/>
            <a:ext cx="7095983" cy="1252667"/>
          </a:xfrm>
        </p:spPr>
        <p:txBody>
          <a:bodyPr anchor="t"/>
          <a:lstStyle/>
          <a:p>
            <a:r>
              <a:rPr lang="en-US" sz="3000" dirty="0"/>
              <a:t>EQUITY – TAKING IT TO THE NEXT LEVEL</a:t>
            </a:r>
          </a:p>
        </p:txBody>
      </p:sp>
      <p:pic>
        <p:nvPicPr>
          <p:cNvPr id="6" name="Picture 5" descr="Screen shot 2016-09-20 at 3.18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303500"/>
            <a:ext cx="5105400" cy="2640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9299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95617" y="339517"/>
            <a:ext cx="7095983" cy="1252667"/>
          </a:xfrm>
        </p:spPr>
        <p:txBody>
          <a:bodyPr anchor="t"/>
          <a:lstStyle/>
          <a:p>
            <a:r>
              <a:rPr lang="en-US" sz="3000" dirty="0"/>
              <a:t>EQUITY – TAKING IT TO THE NEXT LEVEL</a:t>
            </a:r>
          </a:p>
        </p:txBody>
      </p:sp>
      <p:pic>
        <p:nvPicPr>
          <p:cNvPr id="5" name="Picture 4" descr="FirstGenPi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84" y="1371600"/>
            <a:ext cx="5637116" cy="4953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257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95617" y="339517"/>
            <a:ext cx="7095983" cy="1252667"/>
          </a:xfrm>
        </p:spPr>
        <p:txBody>
          <a:bodyPr anchor="t"/>
          <a:lstStyle/>
          <a:p>
            <a:r>
              <a:rPr lang="en-US" sz="3000" dirty="0"/>
              <a:t>EQUITY – TAKING IT TO THE NEXT LEVEL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2034570"/>
            <a:ext cx="382927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Narrow"/>
                <a:cs typeface="Arial Narrow"/>
              </a:rPr>
              <a:t>5</a:t>
            </a:r>
            <a:r>
              <a:rPr lang="en-US" sz="4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Narrow"/>
                <a:cs typeface="Arial Narrow"/>
              </a:rPr>
              <a:t>% INCREASE</a:t>
            </a:r>
            <a:endParaRPr lang="en-US" sz="45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2704981"/>
            <a:ext cx="7391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 Narrow"/>
                <a:cs typeface="Arial Narrow"/>
              </a:rPr>
              <a:t>in course success rates of disproportionately impacted student groups </a:t>
            </a:r>
          </a:p>
          <a:p>
            <a:endParaRPr lang="en-US" sz="1500" dirty="0" smtClean="0">
              <a:latin typeface="Arial Narrow"/>
              <a:cs typeface="Arial Narrow"/>
            </a:endParaRPr>
          </a:p>
          <a:p>
            <a:r>
              <a:rPr lang="en-US" sz="1500" dirty="0" smtClean="0">
                <a:latin typeface="Arial Narrow"/>
                <a:cs typeface="Arial Narrow"/>
              </a:rPr>
              <a:t>(68% [2012-13]; 73% [2015-16])</a:t>
            </a:r>
            <a:endParaRPr lang="en-US" sz="1500" dirty="0">
              <a:latin typeface="Arial Narrow"/>
              <a:cs typeface="Arial Narrow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0200" y="4015770"/>
            <a:ext cx="382927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Narrow"/>
                <a:cs typeface="Arial Narrow"/>
              </a:rPr>
              <a:t>7</a:t>
            </a:r>
            <a:r>
              <a:rPr lang="en-US" sz="4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Narrow"/>
                <a:cs typeface="Arial Narrow"/>
              </a:rPr>
              <a:t>% INCREASE</a:t>
            </a:r>
            <a:endParaRPr lang="en-US" sz="45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Narrow"/>
              <a:cs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6400" y="4724400"/>
            <a:ext cx="7391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Narrow"/>
                <a:cs typeface="Arial Narrow"/>
              </a:rPr>
              <a:t>i</a:t>
            </a:r>
            <a:r>
              <a:rPr lang="en-US" sz="2000" dirty="0" smtClean="0">
                <a:latin typeface="Arial Narrow"/>
                <a:cs typeface="Arial Narrow"/>
              </a:rPr>
              <a:t>n online course success rates of disproportionately impacted student groups</a:t>
            </a:r>
          </a:p>
          <a:p>
            <a:endParaRPr lang="en-US" sz="1500" dirty="0" smtClean="0">
              <a:latin typeface="Arial Narrow"/>
              <a:cs typeface="Arial Narrow"/>
            </a:endParaRPr>
          </a:p>
          <a:p>
            <a:r>
              <a:rPr lang="en-US" sz="1500" dirty="0" smtClean="0">
                <a:latin typeface="Arial Narrow"/>
                <a:cs typeface="Arial Narrow"/>
              </a:rPr>
              <a:t>(57% [2012-13]; 64% [2015-16])</a:t>
            </a:r>
            <a:endParaRPr lang="en-US" sz="15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59793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617" y="339517"/>
            <a:ext cx="7095983" cy="1252667"/>
          </a:xfrm>
        </p:spPr>
        <p:txBody>
          <a:bodyPr anchor="t"/>
          <a:lstStyle/>
          <a:p>
            <a:r>
              <a:rPr lang="en-US" sz="3300" dirty="0" smtClean="0"/>
              <a:t>3-POINTER – THE GREAT EQUALIZER</a:t>
            </a: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 Narrow"/>
              <a:cs typeface="Arial Narrow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 Narrow"/>
              <a:cs typeface="Arial Narrow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latin typeface="Arial Narrow"/>
                <a:cs typeface="Arial Narrow"/>
              </a:rPr>
              <a:t>STUDENT ACCESS </a:t>
            </a:r>
            <a:r>
              <a:rPr lang="en-US" dirty="0" smtClean="0">
                <a:latin typeface="Arial Narrow"/>
                <a:cs typeface="Arial Narrow"/>
              </a:rPr>
              <a:t>– </a:t>
            </a:r>
            <a:r>
              <a:rPr lang="en-US" i="1" dirty="0" smtClean="0">
                <a:latin typeface="Arial Narrow"/>
                <a:cs typeface="Arial Narrow"/>
              </a:rPr>
              <a:t>Online Education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 Narrow"/>
              <a:cs typeface="Arial Narrow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latin typeface="Arial Narrow"/>
                <a:cs typeface="Arial Narrow"/>
              </a:rPr>
              <a:t>STUDENT SUCCESS </a:t>
            </a:r>
            <a:r>
              <a:rPr lang="en-US" dirty="0" smtClean="0">
                <a:latin typeface="Arial Narrow"/>
                <a:cs typeface="Arial Narrow"/>
              </a:rPr>
              <a:t>– </a:t>
            </a:r>
            <a:r>
              <a:rPr lang="en-US" i="1" dirty="0" smtClean="0">
                <a:latin typeface="Arial Narrow"/>
                <a:cs typeface="Arial Narrow"/>
              </a:rPr>
              <a:t>Scorecard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 Narrow"/>
              <a:cs typeface="Arial Narrow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latin typeface="Arial Narrow"/>
                <a:cs typeface="Arial Narrow"/>
              </a:rPr>
              <a:t>STUDENT EQUITY</a:t>
            </a:r>
            <a:r>
              <a:rPr lang="en-US" dirty="0" smtClean="0">
                <a:latin typeface="Arial Narrow"/>
                <a:cs typeface="Arial Narrow"/>
              </a:rPr>
              <a:t> –  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05400" y="4419600"/>
            <a:ext cx="11430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?</a:t>
            </a:r>
            <a:endParaRPr lang="en-US" sz="10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1200" y="1828800"/>
            <a:ext cx="6516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Narrow"/>
                <a:cs typeface="Arial Narrow"/>
              </a:rPr>
              <a:t>THE NEXT BIG IDEA!</a:t>
            </a:r>
            <a:endParaRPr lang="en-US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03536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EQUITY IS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1" y="1981201"/>
            <a:ext cx="7467599" cy="6858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Arial Narrow"/>
                <a:cs typeface="Arial Narrow"/>
              </a:rPr>
              <a:t>Student Success for All 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3048000"/>
            <a:ext cx="452176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 Narrow"/>
                <a:cs typeface="Arial Narrow"/>
              </a:rPr>
              <a:t>Student Success </a:t>
            </a:r>
            <a:r>
              <a:rPr lang="en-US" sz="3500" b="1" dirty="0" smtClean="0">
                <a:latin typeface="Arial Narrow"/>
                <a:cs typeface="Arial Narrow"/>
              </a:rPr>
              <a:t>FOR ALL …</a:t>
            </a:r>
            <a:endParaRPr lang="en-US" sz="3500" b="1" dirty="0"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4191000"/>
            <a:ext cx="75713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Arial Narrow"/>
                <a:cs typeface="Arial Narrow"/>
              </a:rPr>
              <a:t>Student </a:t>
            </a:r>
            <a:r>
              <a:rPr lang="en-US" sz="2800" dirty="0">
                <a:latin typeface="Arial Narrow"/>
                <a:cs typeface="Arial Narrow"/>
              </a:rPr>
              <a:t>Success </a:t>
            </a:r>
            <a:r>
              <a:rPr lang="en-US" sz="4000" b="1" dirty="0">
                <a:latin typeface="Arial Narrow"/>
                <a:cs typeface="Arial Narrow"/>
              </a:rPr>
              <a:t>FOR ONCE &amp; FOR ALL 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73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300" b="1" dirty="0" smtClean="0"/>
              <a:t>NEW COLLEAGUES</a:t>
            </a:r>
            <a:endParaRPr lang="en-US" sz="3300" b="1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815" y="1752600"/>
            <a:ext cx="1371600" cy="137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Content Placeholder 13"/>
          <p:cNvSpPr>
            <a:spLocks noGrp="1"/>
          </p:cNvSpPr>
          <p:nvPr>
            <p:ph sz="half" idx="21"/>
          </p:nvPr>
        </p:nvSpPr>
        <p:spPr>
          <a:xfrm>
            <a:off x="1705107" y="3352800"/>
            <a:ext cx="1952493" cy="303405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NANCY CORTEZ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32"/>
          </p:nvPr>
        </p:nvSpPr>
        <p:spPr>
          <a:xfrm>
            <a:off x="1600200" y="3582730"/>
            <a:ext cx="2257293" cy="455870"/>
          </a:xfrm>
        </p:spPr>
        <p:txBody>
          <a:bodyPr>
            <a:normAutofit/>
          </a:bodyPr>
          <a:lstStyle/>
          <a:p>
            <a:pPr algn="ctr"/>
            <a:r>
              <a:rPr lang="en-US" sz="1400" dirty="0" smtClean="0"/>
              <a:t>Human Resources Technician II</a:t>
            </a:r>
          </a:p>
          <a:p>
            <a:pPr algn="ctr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33"/>
          </p:nvPr>
        </p:nvSpPr>
        <p:spPr>
          <a:xfrm>
            <a:off x="4219707" y="3352800"/>
            <a:ext cx="1952493" cy="303405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DANMIN DENG</a:t>
            </a:r>
            <a:endParaRPr lang="en-US" sz="1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34"/>
          </p:nvPr>
        </p:nvSpPr>
        <p:spPr>
          <a:xfrm>
            <a:off x="3962400" y="3582730"/>
            <a:ext cx="2514600" cy="608270"/>
          </a:xfrm>
        </p:spPr>
        <p:txBody>
          <a:bodyPr>
            <a:noAutofit/>
          </a:bodyPr>
          <a:lstStyle/>
          <a:p>
            <a:pPr algn="ctr"/>
            <a:r>
              <a:rPr lang="en-US" sz="1400" dirty="0" smtClean="0"/>
              <a:t>Instructional Support Coordinator</a:t>
            </a:r>
          </a:p>
          <a:p>
            <a:pPr algn="ctr">
              <a:spcBef>
                <a:spcPts val="0"/>
              </a:spcBef>
            </a:pPr>
            <a:r>
              <a:rPr lang="en-US" sz="1400" dirty="0" smtClean="0"/>
              <a:t>Sunnyvale Center</a:t>
            </a:r>
            <a:endParaRPr lang="en-US" sz="1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35"/>
          </p:nvPr>
        </p:nvSpPr>
        <p:spPr>
          <a:xfrm>
            <a:off x="6658107" y="3352800"/>
            <a:ext cx="1952493" cy="303405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CLIFTON DERBING</a:t>
            </a:r>
            <a:endParaRPr lang="en-US" sz="1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36"/>
          </p:nvPr>
        </p:nvSpPr>
        <p:spPr>
          <a:xfrm>
            <a:off x="6658107" y="3582730"/>
            <a:ext cx="1952493" cy="30340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/>
              <a:t>Counselor</a:t>
            </a:r>
          </a:p>
          <a:p>
            <a:pPr algn="ctr">
              <a:spcBef>
                <a:spcPts val="0"/>
              </a:spcBef>
            </a:pPr>
            <a:r>
              <a:rPr lang="en-US" sz="1400" dirty="0" smtClean="0"/>
              <a:t>Psychological Services</a:t>
            </a:r>
            <a:endParaRPr lang="en-US" sz="1400" dirty="0"/>
          </a:p>
        </p:txBody>
      </p:sp>
      <p:pic>
        <p:nvPicPr>
          <p:cNvPr id="21" name="Content Placeholder 20"/>
          <p:cNvPicPr>
            <a:picLocks noGrp="1" noChangeAspect="1"/>
          </p:cNvPicPr>
          <p:nvPr>
            <p:ph sz="half" idx="3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419600"/>
            <a:ext cx="1371600" cy="137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5" name="Content Placeholder 34"/>
          <p:cNvSpPr>
            <a:spLocks noGrp="1"/>
          </p:cNvSpPr>
          <p:nvPr>
            <p:ph sz="half" idx="38"/>
          </p:nvPr>
        </p:nvSpPr>
        <p:spPr>
          <a:xfrm>
            <a:off x="1628907" y="6019865"/>
            <a:ext cx="2181093" cy="457135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VALERIE DIAZ DE ARCE</a:t>
            </a:r>
            <a:endParaRPr lang="en-US" sz="1600" dirty="0"/>
          </a:p>
        </p:txBody>
      </p:sp>
      <p:pic>
        <p:nvPicPr>
          <p:cNvPr id="37" name="Content Placeholder 36"/>
          <p:cNvPicPr>
            <a:picLocks noGrp="1" noChangeAspect="1"/>
          </p:cNvPicPr>
          <p:nvPr>
            <p:ph sz="half" idx="3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419600"/>
            <a:ext cx="1371600" cy="137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8" name="Content Placeholder 37"/>
          <p:cNvPicPr>
            <a:picLocks noGrp="1" noChangeAspect="1"/>
          </p:cNvPicPr>
          <p:nvPr>
            <p:ph sz="half" idx="4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419600"/>
            <a:ext cx="1371600" cy="137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0" name="Content Placeholder 29"/>
          <p:cNvSpPr>
            <a:spLocks noGrp="1"/>
          </p:cNvSpPr>
          <p:nvPr>
            <p:ph sz="half" idx="41"/>
          </p:nvPr>
        </p:nvSpPr>
        <p:spPr>
          <a:xfrm>
            <a:off x="1705107" y="6248400"/>
            <a:ext cx="1952493" cy="45580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/>
              <a:t>Graphic Design Technician</a:t>
            </a:r>
          </a:p>
          <a:p>
            <a:pPr algn="ctr"/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half" idx="42"/>
          </p:nvPr>
        </p:nvSpPr>
        <p:spPr>
          <a:xfrm>
            <a:off x="4219707" y="6019865"/>
            <a:ext cx="1952493" cy="303405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ALEXIS DONATO</a:t>
            </a:r>
            <a:endParaRPr lang="en-US" sz="1600" dirty="0"/>
          </a:p>
        </p:txBody>
      </p:sp>
      <p:sp>
        <p:nvSpPr>
          <p:cNvPr id="32" name="Content Placeholder 31"/>
          <p:cNvSpPr>
            <a:spLocks noGrp="1"/>
          </p:cNvSpPr>
          <p:nvPr>
            <p:ph sz="half" idx="43"/>
          </p:nvPr>
        </p:nvSpPr>
        <p:spPr>
          <a:xfrm>
            <a:off x="4219707" y="6249795"/>
            <a:ext cx="1952493" cy="303405"/>
          </a:xfrm>
        </p:spPr>
        <p:txBody>
          <a:bodyPr>
            <a:noAutofit/>
          </a:bodyPr>
          <a:lstStyle/>
          <a:p>
            <a:pPr algn="ctr"/>
            <a:r>
              <a:rPr lang="en-US" sz="1400" dirty="0" smtClean="0"/>
              <a:t>Counselor</a:t>
            </a:r>
            <a:endParaRPr lang="en-US" sz="1400" dirty="0"/>
          </a:p>
        </p:txBody>
      </p:sp>
      <p:sp>
        <p:nvSpPr>
          <p:cNvPr id="33" name="Content Placeholder 32"/>
          <p:cNvSpPr>
            <a:spLocks noGrp="1"/>
          </p:cNvSpPr>
          <p:nvPr>
            <p:ph sz="half" idx="44"/>
          </p:nvPr>
        </p:nvSpPr>
        <p:spPr>
          <a:xfrm>
            <a:off x="6658107" y="6019865"/>
            <a:ext cx="1952493" cy="303405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JORDAN FONG</a:t>
            </a:r>
            <a:endParaRPr lang="en-US" sz="1600" dirty="0"/>
          </a:p>
        </p:txBody>
      </p:sp>
      <p:sp>
        <p:nvSpPr>
          <p:cNvPr id="34" name="Content Placeholder 33"/>
          <p:cNvSpPr>
            <a:spLocks noGrp="1"/>
          </p:cNvSpPr>
          <p:nvPr>
            <p:ph sz="half" idx="45"/>
          </p:nvPr>
        </p:nvSpPr>
        <p:spPr>
          <a:xfrm>
            <a:off x="6581907" y="6249795"/>
            <a:ext cx="2104893" cy="379605"/>
          </a:xfrm>
        </p:spPr>
        <p:txBody>
          <a:bodyPr>
            <a:normAutofit/>
          </a:bodyPr>
          <a:lstStyle/>
          <a:p>
            <a:pPr algn="ctr"/>
            <a:r>
              <a:rPr lang="en-US" sz="1400" dirty="0" smtClean="0"/>
              <a:t>Instructor – Graphic Design</a:t>
            </a:r>
          </a:p>
          <a:p>
            <a:pPr algn="ctr"/>
            <a:endParaRPr lang="en-US" dirty="0"/>
          </a:p>
        </p:txBody>
      </p:sp>
      <p:pic>
        <p:nvPicPr>
          <p:cNvPr id="25" name="Content Placeholder 20"/>
          <p:cNvPicPr>
            <a:picLocks noGrp="1" noChangeAspect="1"/>
          </p:cNvPicPr>
          <p:nvPr>
            <p:ph sz="half" idx="27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2" b="16671"/>
          <a:stretch/>
        </p:blipFill>
        <p:spPr>
          <a:xfrm>
            <a:off x="4495800" y="1752599"/>
            <a:ext cx="1371600" cy="13716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" name="Content Placeholder 16"/>
          <p:cNvPicPr>
            <a:picLocks noGrp="1" noChangeAspect="1"/>
          </p:cNvPicPr>
          <p:nvPr>
            <p:ph sz="half" idx="28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752600"/>
            <a:ext cx="1371600" cy="137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7493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300" b="1" dirty="0" smtClean="0"/>
              <a:t>NEW COLLEAGUES</a:t>
            </a:r>
            <a:endParaRPr lang="en-US" sz="3300" b="1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6543"/>
          <a:stretch/>
        </p:blipFill>
        <p:spPr>
          <a:xfrm>
            <a:off x="2055747" y="1752600"/>
            <a:ext cx="1373253" cy="13715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Content Placeholder 13"/>
          <p:cNvSpPr>
            <a:spLocks noGrp="1"/>
          </p:cNvSpPr>
          <p:nvPr>
            <p:ph sz="half" idx="21"/>
          </p:nvPr>
        </p:nvSpPr>
        <p:spPr>
          <a:xfrm>
            <a:off x="1810014" y="3352800"/>
            <a:ext cx="2076186" cy="381000"/>
          </a:xfrm>
        </p:spPr>
        <p:txBody>
          <a:bodyPr>
            <a:normAutofit/>
          </a:bodyPr>
          <a:lstStyle/>
          <a:p>
            <a:pPr algn="ctr"/>
            <a:r>
              <a:rPr lang="en-US" sz="1600" dirty="0" smtClean="0"/>
              <a:t>CLAUDIA FLORES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32"/>
          </p:nvPr>
        </p:nvSpPr>
        <p:spPr>
          <a:xfrm>
            <a:off x="1524000" y="3582730"/>
            <a:ext cx="2562093" cy="53207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/>
              <a:t>Health Career Program Coordinator</a:t>
            </a:r>
          </a:p>
          <a:p>
            <a:pPr algn="ctr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33"/>
          </p:nvPr>
        </p:nvSpPr>
        <p:spPr>
          <a:xfrm>
            <a:off x="4219707" y="3352800"/>
            <a:ext cx="2028693" cy="381000"/>
          </a:xfrm>
        </p:spPr>
        <p:txBody>
          <a:bodyPr>
            <a:normAutofit/>
          </a:bodyPr>
          <a:lstStyle/>
          <a:p>
            <a:pPr algn="ctr"/>
            <a:r>
              <a:rPr lang="en-US" sz="1600" dirty="0" smtClean="0"/>
              <a:t>KATHERINE FORTUNE</a:t>
            </a:r>
            <a:endParaRPr lang="en-US" sz="1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34"/>
          </p:nvPr>
        </p:nvSpPr>
        <p:spPr>
          <a:xfrm>
            <a:off x="4114800" y="3582730"/>
            <a:ext cx="2257293" cy="532070"/>
          </a:xfrm>
        </p:spPr>
        <p:txBody>
          <a:bodyPr>
            <a:noAutofit/>
          </a:bodyPr>
          <a:lstStyle/>
          <a:p>
            <a:pPr algn="ctr"/>
            <a:r>
              <a:rPr lang="en-US" sz="1400" dirty="0" smtClean="0"/>
              <a:t>Senior Administrative Assistant</a:t>
            </a:r>
          </a:p>
          <a:p>
            <a:pPr algn="ctr">
              <a:spcBef>
                <a:spcPts val="0"/>
              </a:spcBef>
            </a:pPr>
            <a:r>
              <a:rPr lang="en-US" sz="1400" dirty="0" smtClean="0"/>
              <a:t>Student Affairs</a:t>
            </a:r>
            <a:endParaRPr lang="en-US" sz="1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35"/>
          </p:nvPr>
        </p:nvSpPr>
        <p:spPr>
          <a:xfrm>
            <a:off x="6658107" y="3352800"/>
            <a:ext cx="2104893" cy="457200"/>
          </a:xfrm>
        </p:spPr>
        <p:txBody>
          <a:bodyPr>
            <a:normAutofit/>
          </a:bodyPr>
          <a:lstStyle/>
          <a:p>
            <a:pPr algn="ctr"/>
            <a:r>
              <a:rPr lang="en-US" sz="1600" dirty="0" smtClean="0"/>
              <a:t>MILONI GANDHI</a:t>
            </a:r>
            <a:endParaRPr lang="en-US" sz="1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36"/>
          </p:nvPr>
        </p:nvSpPr>
        <p:spPr>
          <a:xfrm>
            <a:off x="6400800" y="3582795"/>
            <a:ext cx="2667000" cy="53200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/>
              <a:t>Director – International Market Development &amp; Student Experience</a:t>
            </a:r>
            <a:endParaRPr lang="en-US" sz="1400" dirty="0"/>
          </a:p>
        </p:txBody>
      </p:sp>
      <p:sp>
        <p:nvSpPr>
          <p:cNvPr id="35" name="Content Placeholder 34"/>
          <p:cNvSpPr>
            <a:spLocks noGrp="1"/>
          </p:cNvSpPr>
          <p:nvPr>
            <p:ph sz="half" idx="38"/>
          </p:nvPr>
        </p:nvSpPr>
        <p:spPr>
          <a:xfrm>
            <a:off x="1733814" y="6019865"/>
            <a:ext cx="1952493" cy="303405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SAMERA HADI</a:t>
            </a:r>
            <a:endParaRPr lang="en-US" sz="1600" dirty="0"/>
          </a:p>
        </p:txBody>
      </p:sp>
      <p:pic>
        <p:nvPicPr>
          <p:cNvPr id="37" name="Content Placeholder 36"/>
          <p:cNvPicPr>
            <a:picLocks noGrp="1" noChangeAspect="1"/>
          </p:cNvPicPr>
          <p:nvPr>
            <p:ph sz="half" idx="39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3" r="10378"/>
          <a:stretch/>
        </p:blipFill>
        <p:spPr>
          <a:xfrm>
            <a:off x="4495800" y="4439781"/>
            <a:ext cx="1363133" cy="135141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0" name="Content Placeholder 29"/>
          <p:cNvSpPr>
            <a:spLocks noGrp="1"/>
          </p:cNvSpPr>
          <p:nvPr>
            <p:ph sz="half" idx="41"/>
          </p:nvPr>
        </p:nvSpPr>
        <p:spPr>
          <a:xfrm>
            <a:off x="1600200" y="6249795"/>
            <a:ext cx="2333493" cy="53200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/>
              <a:t>Financial Aid Outreach Assistant</a:t>
            </a:r>
          </a:p>
          <a:p>
            <a:pPr algn="ctr"/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half" idx="42"/>
          </p:nvPr>
        </p:nvSpPr>
        <p:spPr>
          <a:xfrm>
            <a:off x="4219707" y="6019865"/>
            <a:ext cx="2028693" cy="380935"/>
          </a:xfrm>
        </p:spPr>
        <p:txBody>
          <a:bodyPr>
            <a:normAutofit/>
          </a:bodyPr>
          <a:lstStyle/>
          <a:p>
            <a:pPr algn="ctr"/>
            <a:r>
              <a:rPr lang="en-US" sz="1600" dirty="0" smtClean="0"/>
              <a:t>KELAIAH HARRIS</a:t>
            </a:r>
            <a:endParaRPr lang="en-US" sz="1600" dirty="0"/>
          </a:p>
        </p:txBody>
      </p:sp>
      <p:sp>
        <p:nvSpPr>
          <p:cNvPr id="32" name="Content Placeholder 31"/>
          <p:cNvSpPr>
            <a:spLocks noGrp="1"/>
          </p:cNvSpPr>
          <p:nvPr>
            <p:ph sz="half" idx="43"/>
          </p:nvPr>
        </p:nvSpPr>
        <p:spPr>
          <a:xfrm>
            <a:off x="4219707" y="6249795"/>
            <a:ext cx="1952493" cy="303405"/>
          </a:xfrm>
        </p:spPr>
        <p:txBody>
          <a:bodyPr>
            <a:noAutofit/>
          </a:bodyPr>
          <a:lstStyle/>
          <a:p>
            <a:pPr algn="ctr"/>
            <a:r>
              <a:rPr lang="en-US" sz="1400" dirty="0" smtClean="0"/>
              <a:t>Administrative Assistant I</a:t>
            </a:r>
          </a:p>
          <a:p>
            <a:pPr algn="ctr">
              <a:spcBef>
                <a:spcPts val="0"/>
              </a:spcBef>
            </a:pPr>
            <a:r>
              <a:rPr lang="en-US" sz="1400" dirty="0" smtClean="0"/>
              <a:t>Equity Programs</a:t>
            </a:r>
            <a:endParaRPr lang="en-US" sz="1400" dirty="0"/>
          </a:p>
        </p:txBody>
      </p:sp>
      <p:sp>
        <p:nvSpPr>
          <p:cNvPr id="33" name="Content Placeholder 32"/>
          <p:cNvSpPr>
            <a:spLocks noGrp="1"/>
          </p:cNvSpPr>
          <p:nvPr>
            <p:ph sz="half" idx="44"/>
          </p:nvPr>
        </p:nvSpPr>
        <p:spPr>
          <a:xfrm>
            <a:off x="6658107" y="6019865"/>
            <a:ext cx="2028693" cy="380935"/>
          </a:xfrm>
        </p:spPr>
        <p:txBody>
          <a:bodyPr>
            <a:normAutofit/>
          </a:bodyPr>
          <a:lstStyle/>
          <a:p>
            <a:pPr algn="ctr"/>
            <a:r>
              <a:rPr lang="en-US" sz="1600" dirty="0" smtClean="0"/>
              <a:t>HIEU HUYNH</a:t>
            </a:r>
            <a:endParaRPr lang="en-US" sz="1600" dirty="0"/>
          </a:p>
        </p:txBody>
      </p:sp>
      <p:sp>
        <p:nvSpPr>
          <p:cNvPr id="34" name="Content Placeholder 33"/>
          <p:cNvSpPr>
            <a:spLocks noGrp="1"/>
          </p:cNvSpPr>
          <p:nvPr>
            <p:ph sz="half" idx="45"/>
          </p:nvPr>
        </p:nvSpPr>
        <p:spPr>
          <a:xfrm>
            <a:off x="6658107" y="6249795"/>
            <a:ext cx="1952493" cy="303405"/>
          </a:xfrm>
        </p:spPr>
        <p:txBody>
          <a:bodyPr>
            <a:noAutofit/>
          </a:bodyPr>
          <a:lstStyle/>
          <a:p>
            <a:pPr algn="ctr"/>
            <a:r>
              <a:rPr lang="en-US" sz="1400" dirty="0" smtClean="0"/>
              <a:t>Program Coordinator II</a:t>
            </a:r>
          </a:p>
          <a:p>
            <a:pPr algn="ctr">
              <a:spcBef>
                <a:spcPts val="0"/>
              </a:spcBef>
            </a:pPr>
            <a:r>
              <a:rPr lang="en-US" sz="1400" dirty="0" smtClean="0"/>
              <a:t>Enrollment Services</a:t>
            </a:r>
          </a:p>
          <a:p>
            <a:pPr algn="ctr"/>
            <a:endParaRPr lang="en-US" dirty="0"/>
          </a:p>
        </p:txBody>
      </p:sp>
      <p:pic>
        <p:nvPicPr>
          <p:cNvPr id="25" name="Content Placeholder 20"/>
          <p:cNvPicPr>
            <a:picLocks noGrp="1" noChangeAspect="1"/>
          </p:cNvPicPr>
          <p:nvPr>
            <p:ph sz="half" idx="2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52665"/>
            <a:ext cx="1371600" cy="137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" name="Content Placeholder 16"/>
          <p:cNvPicPr>
            <a:picLocks noGrp="1" noChangeAspect="1"/>
          </p:cNvPicPr>
          <p:nvPr>
            <p:ph sz="half" idx="28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65"/>
          <a:stretch/>
        </p:blipFill>
        <p:spPr>
          <a:xfrm>
            <a:off x="7086600" y="1674104"/>
            <a:ext cx="990600" cy="14500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Content Placeholder 16" descr="Screen shot 2015-09-11 at 10.16.43 AM.png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5" b="4545"/>
          <a:stretch>
            <a:fillRect/>
          </a:stretch>
        </p:blipFill>
        <p:spPr>
          <a:xfrm>
            <a:off x="2057400" y="4419600"/>
            <a:ext cx="1371600" cy="137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Content Placeholder 20"/>
          <p:cNvPicPr>
            <a:picLocks noGrp="1" noChangeAspect="1"/>
          </p:cNvPicPr>
          <p:nvPr>
            <p:ph sz="half" idx="27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11316"/>
          <a:stretch/>
        </p:blipFill>
        <p:spPr>
          <a:xfrm rot="5400000">
            <a:off x="7008901" y="4497301"/>
            <a:ext cx="1295398" cy="12923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7493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300" b="1" dirty="0" smtClean="0"/>
              <a:t>NEW COLLEAGUES</a:t>
            </a:r>
            <a:endParaRPr lang="en-US" sz="3300" b="1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815" y="1752600"/>
            <a:ext cx="1371600" cy="137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Content Placeholder 13"/>
          <p:cNvSpPr>
            <a:spLocks noGrp="1"/>
          </p:cNvSpPr>
          <p:nvPr>
            <p:ph sz="half" idx="21"/>
          </p:nvPr>
        </p:nvSpPr>
        <p:spPr>
          <a:xfrm>
            <a:off x="1676400" y="3352800"/>
            <a:ext cx="2104893" cy="457200"/>
          </a:xfrm>
        </p:spPr>
        <p:txBody>
          <a:bodyPr>
            <a:normAutofit/>
          </a:bodyPr>
          <a:lstStyle/>
          <a:p>
            <a:pPr algn="ctr"/>
            <a:r>
              <a:rPr lang="en-US" sz="1600" dirty="0" smtClean="0"/>
              <a:t>STEVEN KNIGHT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32"/>
          </p:nvPr>
        </p:nvSpPr>
        <p:spPr>
          <a:xfrm>
            <a:off x="1600200" y="3582730"/>
            <a:ext cx="2257293" cy="608270"/>
          </a:xfrm>
        </p:spPr>
        <p:txBody>
          <a:bodyPr>
            <a:noAutofit/>
          </a:bodyPr>
          <a:lstStyle/>
          <a:p>
            <a:pPr algn="ctr"/>
            <a:r>
              <a:rPr lang="en-US" sz="1400" dirty="0" smtClean="0"/>
              <a:t>Program Director</a:t>
            </a:r>
          </a:p>
          <a:p>
            <a:pPr algn="ctr">
              <a:spcBef>
                <a:spcPts val="0"/>
              </a:spcBef>
            </a:pPr>
            <a:r>
              <a:rPr lang="en-US" sz="1400" dirty="0" smtClean="0"/>
              <a:t>Diagnostic Medical Sonography</a:t>
            </a:r>
          </a:p>
          <a:p>
            <a:pPr algn="ctr"/>
            <a:endParaRPr lang="en-US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33"/>
          </p:nvPr>
        </p:nvSpPr>
        <p:spPr>
          <a:xfrm>
            <a:off x="4038600" y="3352800"/>
            <a:ext cx="2333493" cy="533400"/>
          </a:xfrm>
        </p:spPr>
        <p:txBody>
          <a:bodyPr>
            <a:normAutofit/>
          </a:bodyPr>
          <a:lstStyle/>
          <a:p>
            <a:pPr algn="ctr"/>
            <a:r>
              <a:rPr lang="en-US" sz="1600" dirty="0" smtClean="0"/>
              <a:t>ALEXANDER KORNIAKOV</a:t>
            </a:r>
            <a:endParaRPr lang="en-US" sz="1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34"/>
          </p:nvPr>
        </p:nvSpPr>
        <p:spPr>
          <a:xfrm>
            <a:off x="4219707" y="3582730"/>
            <a:ext cx="1952493" cy="30340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/>
              <a:t>Instructor – Accounting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35"/>
          </p:nvPr>
        </p:nvSpPr>
        <p:spPr>
          <a:xfrm>
            <a:off x="6553200" y="3352800"/>
            <a:ext cx="2104893" cy="457200"/>
          </a:xfrm>
        </p:spPr>
        <p:txBody>
          <a:bodyPr>
            <a:normAutofit/>
          </a:bodyPr>
          <a:lstStyle/>
          <a:p>
            <a:pPr algn="ctr"/>
            <a:r>
              <a:rPr lang="en-US" sz="1600" dirty="0" smtClean="0"/>
              <a:t>JIIN LIANG</a:t>
            </a:r>
            <a:endParaRPr lang="en-US" sz="1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36"/>
          </p:nvPr>
        </p:nvSpPr>
        <p:spPr>
          <a:xfrm>
            <a:off x="6400800" y="3582730"/>
            <a:ext cx="2409693" cy="53207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/>
              <a:t>Instructional Support Technician</a:t>
            </a:r>
            <a:endParaRPr lang="en-US" sz="1400" dirty="0"/>
          </a:p>
        </p:txBody>
      </p:sp>
      <p:pic>
        <p:nvPicPr>
          <p:cNvPr id="21" name="Content Placeholder 20"/>
          <p:cNvPicPr>
            <a:picLocks noGrp="1" noChangeAspect="1"/>
          </p:cNvPicPr>
          <p:nvPr>
            <p:ph sz="half" idx="3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" r="27160"/>
          <a:stretch/>
        </p:blipFill>
        <p:spPr>
          <a:xfrm>
            <a:off x="2057398" y="4419600"/>
            <a:ext cx="1295402" cy="12954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5" name="Content Placeholder 34"/>
          <p:cNvSpPr>
            <a:spLocks noGrp="1"/>
          </p:cNvSpPr>
          <p:nvPr>
            <p:ph sz="half" idx="38"/>
          </p:nvPr>
        </p:nvSpPr>
        <p:spPr>
          <a:xfrm>
            <a:off x="1600200" y="6021130"/>
            <a:ext cx="2181093" cy="455870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GABRIEL LOMELI</a:t>
            </a:r>
            <a:endParaRPr lang="en-US" sz="1600" dirty="0"/>
          </a:p>
        </p:txBody>
      </p:sp>
      <p:pic>
        <p:nvPicPr>
          <p:cNvPr id="37" name="Content Placeholder 36"/>
          <p:cNvPicPr>
            <a:picLocks noGrp="1" noChangeAspect="1"/>
          </p:cNvPicPr>
          <p:nvPr>
            <p:ph sz="half" idx="3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725" y="4419600"/>
            <a:ext cx="1336675" cy="13366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0" name="Content Placeholder 29"/>
          <p:cNvSpPr>
            <a:spLocks noGrp="1"/>
          </p:cNvSpPr>
          <p:nvPr>
            <p:ph sz="half" idx="41"/>
          </p:nvPr>
        </p:nvSpPr>
        <p:spPr>
          <a:xfrm>
            <a:off x="1705107" y="6249795"/>
            <a:ext cx="1952493" cy="45580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/>
              <a:t>Outreach Assistant</a:t>
            </a:r>
          </a:p>
          <a:p>
            <a:pPr algn="ctr"/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half" idx="42"/>
          </p:nvPr>
        </p:nvSpPr>
        <p:spPr>
          <a:xfrm>
            <a:off x="4114800" y="6019800"/>
            <a:ext cx="2181093" cy="457135"/>
          </a:xfrm>
        </p:spPr>
        <p:txBody>
          <a:bodyPr>
            <a:normAutofit/>
          </a:bodyPr>
          <a:lstStyle/>
          <a:p>
            <a:pPr algn="ctr"/>
            <a:r>
              <a:rPr lang="en-US" sz="1600" dirty="0" smtClean="0"/>
              <a:t>DONNA MIRANDA</a:t>
            </a:r>
            <a:endParaRPr lang="en-US" sz="1600" dirty="0"/>
          </a:p>
        </p:txBody>
      </p:sp>
      <p:sp>
        <p:nvSpPr>
          <p:cNvPr id="32" name="Content Placeholder 31"/>
          <p:cNvSpPr>
            <a:spLocks noGrp="1"/>
          </p:cNvSpPr>
          <p:nvPr>
            <p:ph sz="half" idx="43"/>
          </p:nvPr>
        </p:nvSpPr>
        <p:spPr>
          <a:xfrm>
            <a:off x="4219707" y="6249795"/>
            <a:ext cx="1952493" cy="303405"/>
          </a:xfrm>
        </p:spPr>
        <p:txBody>
          <a:bodyPr>
            <a:noAutofit/>
          </a:bodyPr>
          <a:lstStyle/>
          <a:p>
            <a:pPr algn="ctr"/>
            <a:r>
              <a:rPr lang="en-US" sz="1400" dirty="0" smtClean="0"/>
              <a:t>Program Coordinator I</a:t>
            </a:r>
            <a:endParaRPr lang="en-US" sz="1400" dirty="0"/>
          </a:p>
        </p:txBody>
      </p:sp>
      <p:sp>
        <p:nvSpPr>
          <p:cNvPr id="33" name="Content Placeholder 32"/>
          <p:cNvSpPr>
            <a:spLocks noGrp="1"/>
          </p:cNvSpPr>
          <p:nvPr>
            <p:ph sz="half" idx="44"/>
          </p:nvPr>
        </p:nvSpPr>
        <p:spPr>
          <a:xfrm>
            <a:off x="6581907" y="6019865"/>
            <a:ext cx="2104893" cy="457135"/>
          </a:xfrm>
        </p:spPr>
        <p:txBody>
          <a:bodyPr>
            <a:normAutofit/>
          </a:bodyPr>
          <a:lstStyle/>
          <a:p>
            <a:pPr algn="ctr"/>
            <a:r>
              <a:rPr lang="en-US" sz="1600" dirty="0" smtClean="0"/>
              <a:t>FAN ORR</a:t>
            </a:r>
            <a:endParaRPr lang="en-US" sz="1600" dirty="0"/>
          </a:p>
        </p:txBody>
      </p:sp>
      <p:sp>
        <p:nvSpPr>
          <p:cNvPr id="34" name="Content Placeholder 33"/>
          <p:cNvSpPr>
            <a:spLocks noGrp="1"/>
          </p:cNvSpPr>
          <p:nvPr>
            <p:ph sz="half" idx="45"/>
          </p:nvPr>
        </p:nvSpPr>
        <p:spPr>
          <a:xfrm>
            <a:off x="6658107" y="6249795"/>
            <a:ext cx="1952493" cy="30340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1400" dirty="0" smtClean="0"/>
              <a:t>Financial Aid Assistant</a:t>
            </a:r>
          </a:p>
          <a:p>
            <a:pPr algn="ctr"/>
            <a:endParaRPr lang="en-US" dirty="0"/>
          </a:p>
        </p:txBody>
      </p:sp>
      <p:pic>
        <p:nvPicPr>
          <p:cNvPr id="25" name="Content Placeholder 20"/>
          <p:cNvPicPr>
            <a:picLocks noGrp="1" noChangeAspect="1"/>
          </p:cNvPicPr>
          <p:nvPr>
            <p:ph sz="half" idx="2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52665"/>
            <a:ext cx="1371600" cy="137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" name="Content Placeholder 16"/>
          <p:cNvPicPr>
            <a:picLocks noGrp="1" noChangeAspect="1"/>
          </p:cNvPicPr>
          <p:nvPr>
            <p:ph sz="half" idx="2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333" y="1718734"/>
            <a:ext cx="1405466" cy="14054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Content Placeholder 20" descr="Screen shot 2015-09-11 at 10.16.54 AM.png"/>
          <p:cNvPicPr>
            <a:picLocks noGrp="1" noChangeAspect="1"/>
          </p:cNvPicPr>
          <p:nvPr>
            <p:ph sz="half" idx="27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" b="2381"/>
          <a:stretch>
            <a:fillRect/>
          </a:stretch>
        </p:blipFill>
        <p:spPr>
          <a:xfrm>
            <a:off x="6934200" y="4419600"/>
            <a:ext cx="1371600" cy="137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7493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300" b="1" dirty="0" smtClean="0"/>
              <a:t>NEW COLLEAGUES</a:t>
            </a:r>
            <a:endParaRPr lang="en-US" sz="3300" b="1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815" y="1752600"/>
            <a:ext cx="1371600" cy="137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Content Placeholder 13"/>
          <p:cNvSpPr>
            <a:spLocks noGrp="1"/>
          </p:cNvSpPr>
          <p:nvPr>
            <p:ph sz="half" idx="21"/>
          </p:nvPr>
        </p:nvSpPr>
        <p:spPr>
          <a:xfrm>
            <a:off x="1705107" y="3352800"/>
            <a:ext cx="1952493" cy="303405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JOSHUA PELLETIER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32"/>
          </p:nvPr>
        </p:nvSpPr>
        <p:spPr>
          <a:xfrm>
            <a:off x="1600200" y="3581400"/>
            <a:ext cx="2257293" cy="532070"/>
          </a:xfrm>
        </p:spPr>
        <p:txBody>
          <a:bodyPr/>
          <a:lstStyle/>
          <a:p>
            <a:pPr algn="ctr"/>
            <a:r>
              <a:rPr lang="en-US" sz="1400" dirty="0" smtClean="0"/>
              <a:t>Instructional Associate – Library</a:t>
            </a:r>
          </a:p>
          <a:p>
            <a:pPr algn="ctr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33"/>
          </p:nvPr>
        </p:nvSpPr>
        <p:spPr>
          <a:xfrm>
            <a:off x="4219707" y="3352800"/>
            <a:ext cx="1952493" cy="30340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1600" dirty="0" smtClean="0"/>
              <a:t>LISA SLEDE</a:t>
            </a:r>
            <a:endParaRPr lang="en-US" sz="1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34"/>
          </p:nvPr>
        </p:nvSpPr>
        <p:spPr>
          <a:xfrm>
            <a:off x="4219707" y="3582730"/>
            <a:ext cx="1952493" cy="303405"/>
          </a:xfrm>
        </p:spPr>
        <p:txBody>
          <a:bodyPr>
            <a:noAutofit/>
          </a:bodyPr>
          <a:lstStyle/>
          <a:p>
            <a:pPr algn="ctr"/>
            <a:r>
              <a:rPr lang="en-US" sz="1400" dirty="0" smtClean="0"/>
              <a:t>Counselor</a:t>
            </a:r>
          </a:p>
          <a:p>
            <a:pPr algn="ctr">
              <a:spcBef>
                <a:spcPts val="0"/>
              </a:spcBef>
            </a:pPr>
            <a:r>
              <a:rPr lang="en-US" sz="1400" dirty="0" smtClean="0"/>
              <a:t>Psychological Services</a:t>
            </a:r>
            <a:endParaRPr lang="en-US" sz="1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35"/>
          </p:nvPr>
        </p:nvSpPr>
        <p:spPr>
          <a:xfrm>
            <a:off x="6553200" y="3352800"/>
            <a:ext cx="2104893" cy="381000"/>
          </a:xfrm>
        </p:spPr>
        <p:txBody>
          <a:bodyPr>
            <a:normAutofit/>
          </a:bodyPr>
          <a:lstStyle/>
          <a:p>
            <a:pPr algn="ctr"/>
            <a:r>
              <a:rPr lang="en-US" sz="1600" dirty="0" smtClean="0"/>
              <a:t>RACHEL SOLVASON</a:t>
            </a:r>
            <a:endParaRPr lang="en-US" sz="1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36"/>
          </p:nvPr>
        </p:nvSpPr>
        <p:spPr>
          <a:xfrm>
            <a:off x="6658107" y="3582730"/>
            <a:ext cx="1952493" cy="30340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/>
              <a:t>Articulation Specialist</a:t>
            </a:r>
            <a:endParaRPr lang="en-US" sz="1400" dirty="0"/>
          </a:p>
        </p:txBody>
      </p:sp>
      <p:sp>
        <p:nvSpPr>
          <p:cNvPr id="35" name="Content Placeholder 34"/>
          <p:cNvSpPr>
            <a:spLocks noGrp="1"/>
          </p:cNvSpPr>
          <p:nvPr>
            <p:ph sz="half" idx="38"/>
          </p:nvPr>
        </p:nvSpPr>
        <p:spPr>
          <a:xfrm>
            <a:off x="1524000" y="5943665"/>
            <a:ext cx="2333493" cy="457135"/>
          </a:xfrm>
        </p:spPr>
        <p:txBody>
          <a:bodyPr>
            <a:normAutofit/>
          </a:bodyPr>
          <a:lstStyle/>
          <a:p>
            <a:pPr algn="ctr"/>
            <a:r>
              <a:rPr lang="en-US" sz="1600" dirty="0" smtClean="0"/>
              <a:t>SHAELYN ST. ONGE-COLE</a:t>
            </a:r>
            <a:endParaRPr lang="en-US" sz="1600" dirty="0"/>
          </a:p>
        </p:txBody>
      </p:sp>
      <p:pic>
        <p:nvPicPr>
          <p:cNvPr id="37" name="Content Placeholder 36"/>
          <p:cNvPicPr>
            <a:picLocks noGrp="1" noChangeAspect="1"/>
          </p:cNvPicPr>
          <p:nvPr>
            <p:ph sz="half" idx="39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4" b="24003"/>
          <a:stretch/>
        </p:blipFill>
        <p:spPr>
          <a:xfrm>
            <a:off x="4499665" y="4343400"/>
            <a:ext cx="1367735" cy="137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0" name="Content Placeholder 29"/>
          <p:cNvSpPr>
            <a:spLocks noGrp="1"/>
          </p:cNvSpPr>
          <p:nvPr>
            <p:ph sz="half" idx="41"/>
          </p:nvPr>
        </p:nvSpPr>
        <p:spPr>
          <a:xfrm>
            <a:off x="1371600" y="6173595"/>
            <a:ext cx="2590800" cy="60820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/>
              <a:t>Instructor – Veterinary Technology</a:t>
            </a:r>
          </a:p>
          <a:p>
            <a:pPr algn="ctr"/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half" idx="42"/>
          </p:nvPr>
        </p:nvSpPr>
        <p:spPr>
          <a:xfrm>
            <a:off x="4114800" y="5943665"/>
            <a:ext cx="2104893" cy="457135"/>
          </a:xfrm>
        </p:spPr>
        <p:txBody>
          <a:bodyPr>
            <a:normAutofit/>
          </a:bodyPr>
          <a:lstStyle/>
          <a:p>
            <a:pPr algn="ctr"/>
            <a:r>
              <a:rPr lang="en-US" sz="1600" dirty="0" smtClean="0"/>
              <a:t>ANGEL TZENG</a:t>
            </a:r>
            <a:endParaRPr lang="en-US" sz="1600" dirty="0"/>
          </a:p>
        </p:txBody>
      </p:sp>
      <p:sp>
        <p:nvSpPr>
          <p:cNvPr id="32" name="Content Placeholder 31"/>
          <p:cNvSpPr>
            <a:spLocks noGrp="1"/>
          </p:cNvSpPr>
          <p:nvPr>
            <p:ph sz="half" idx="43"/>
          </p:nvPr>
        </p:nvSpPr>
        <p:spPr>
          <a:xfrm>
            <a:off x="3962400" y="6173595"/>
            <a:ext cx="2562093" cy="68440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/>
              <a:t>Instructional Services Coordinator</a:t>
            </a:r>
          </a:p>
          <a:p>
            <a:pPr algn="ctr">
              <a:spcBef>
                <a:spcPts val="0"/>
              </a:spcBef>
            </a:pPr>
            <a:r>
              <a:rPr lang="en-US" sz="1400" dirty="0" smtClean="0"/>
              <a:t>Equity Programs</a:t>
            </a:r>
            <a:endParaRPr lang="en-US" sz="1400" dirty="0"/>
          </a:p>
        </p:txBody>
      </p:sp>
      <p:pic>
        <p:nvPicPr>
          <p:cNvPr id="25" name="Content Placeholder 20"/>
          <p:cNvPicPr>
            <a:picLocks noGrp="1" noChangeAspect="1"/>
          </p:cNvPicPr>
          <p:nvPr>
            <p:ph sz="half" idx="2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52665"/>
            <a:ext cx="1371600" cy="137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" name="Content Placeholder 16"/>
          <p:cNvPicPr>
            <a:picLocks noGrp="1" noChangeAspect="1"/>
          </p:cNvPicPr>
          <p:nvPr>
            <p:ph sz="half" idx="2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302" y="1752600"/>
            <a:ext cx="1217396" cy="137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" name="Content Placeholder 16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4343400"/>
            <a:ext cx="1028700" cy="137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9" name="Content Placeholder 36"/>
          <p:cNvPicPr>
            <a:picLocks noGrp="1" noChangeAspect="1"/>
          </p:cNvPicPr>
          <p:nvPr>
            <p:ph sz="half" idx="39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8"/>
          <a:stretch/>
        </p:blipFill>
        <p:spPr>
          <a:xfrm>
            <a:off x="6934200" y="4343401"/>
            <a:ext cx="1360277" cy="13715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6" name="Content Placeholder 30"/>
          <p:cNvSpPr>
            <a:spLocks noGrp="1"/>
          </p:cNvSpPr>
          <p:nvPr>
            <p:ph sz="half" idx="42"/>
          </p:nvPr>
        </p:nvSpPr>
        <p:spPr>
          <a:xfrm>
            <a:off x="6658107" y="5943665"/>
            <a:ext cx="1952493" cy="303405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TRACY VILLANUEVA</a:t>
            </a:r>
            <a:endParaRPr lang="en-US" sz="1600" dirty="0"/>
          </a:p>
        </p:txBody>
      </p:sp>
      <p:sp>
        <p:nvSpPr>
          <p:cNvPr id="39" name="Content Placeholder 31"/>
          <p:cNvSpPr>
            <a:spLocks noGrp="1"/>
          </p:cNvSpPr>
          <p:nvPr>
            <p:ph sz="half" idx="43"/>
          </p:nvPr>
        </p:nvSpPr>
        <p:spPr>
          <a:xfrm>
            <a:off x="6505707" y="6173595"/>
            <a:ext cx="2333493" cy="532005"/>
          </a:xfrm>
        </p:spPr>
        <p:txBody>
          <a:bodyPr>
            <a:normAutofit/>
          </a:bodyPr>
          <a:lstStyle/>
          <a:p>
            <a:pPr algn="ctr"/>
            <a:r>
              <a:rPr lang="en-US" sz="1400" dirty="0" smtClean="0"/>
              <a:t>Instructor – EMS / Paramedic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058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300" b="1" dirty="0" smtClean="0"/>
              <a:t>FAMILIAR FACES IN NEW PLACES</a:t>
            </a:r>
            <a:endParaRPr lang="en-US" sz="3300" b="1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1"/>
          </p:nvPr>
        </p:nvSpPr>
        <p:spPr>
          <a:xfrm>
            <a:off x="1705107" y="3352800"/>
            <a:ext cx="2104893" cy="381000"/>
          </a:xfrm>
        </p:spPr>
        <p:txBody>
          <a:bodyPr>
            <a:normAutofit/>
          </a:bodyPr>
          <a:lstStyle/>
          <a:p>
            <a:pPr algn="ctr"/>
            <a:r>
              <a:rPr lang="en-US" sz="1600" dirty="0" smtClean="0"/>
              <a:t>MARK ANDERSON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32"/>
          </p:nvPr>
        </p:nvSpPr>
        <p:spPr>
          <a:xfrm>
            <a:off x="1705107" y="3581400"/>
            <a:ext cx="1952493" cy="30340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1400" dirty="0" smtClean="0"/>
              <a:t>Instructor – Music</a:t>
            </a:r>
          </a:p>
          <a:p>
            <a:pPr algn="ctr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33"/>
          </p:nvPr>
        </p:nvSpPr>
        <p:spPr>
          <a:xfrm>
            <a:off x="4219707" y="3352800"/>
            <a:ext cx="2028693" cy="381000"/>
          </a:xfrm>
        </p:spPr>
        <p:txBody>
          <a:bodyPr>
            <a:normAutofit/>
          </a:bodyPr>
          <a:lstStyle/>
          <a:p>
            <a:pPr algn="ctr"/>
            <a:r>
              <a:rPr lang="en-US" sz="1600" dirty="0" smtClean="0"/>
              <a:t>HILARY BACON</a:t>
            </a:r>
            <a:endParaRPr lang="en-US" sz="1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34"/>
          </p:nvPr>
        </p:nvSpPr>
        <p:spPr>
          <a:xfrm>
            <a:off x="4219707" y="3582730"/>
            <a:ext cx="1952493" cy="303405"/>
          </a:xfrm>
        </p:spPr>
        <p:txBody>
          <a:bodyPr>
            <a:noAutofit/>
          </a:bodyPr>
          <a:lstStyle/>
          <a:p>
            <a:pPr algn="ctr"/>
            <a:r>
              <a:rPr lang="en-US" sz="1400" dirty="0" smtClean="0"/>
              <a:t>Counselor</a:t>
            </a:r>
            <a:endParaRPr lang="en-US" sz="1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35"/>
          </p:nvPr>
        </p:nvSpPr>
        <p:spPr>
          <a:xfrm>
            <a:off x="6658107" y="3352800"/>
            <a:ext cx="2028693" cy="304800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KAI CHANG</a:t>
            </a:r>
            <a:endParaRPr lang="en-US" sz="1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36"/>
          </p:nvPr>
        </p:nvSpPr>
        <p:spPr>
          <a:xfrm>
            <a:off x="6658107" y="3582730"/>
            <a:ext cx="1952493" cy="30340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/>
              <a:t>Senior EOPS Specialist</a:t>
            </a:r>
            <a:endParaRPr lang="en-US" sz="1400" dirty="0"/>
          </a:p>
        </p:txBody>
      </p:sp>
      <p:pic>
        <p:nvPicPr>
          <p:cNvPr id="37" name="Content Placeholder 36"/>
          <p:cNvPicPr>
            <a:picLocks noGrp="1" noChangeAspect="1"/>
          </p:cNvPicPr>
          <p:nvPr>
            <p:ph sz="half" idx="3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286" y="4405313"/>
            <a:ext cx="960440" cy="12477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8" name="Content Placeholder 37"/>
          <p:cNvPicPr>
            <a:picLocks noGrp="1" noChangeAspect="1"/>
          </p:cNvPicPr>
          <p:nvPr>
            <p:ph sz="half" idx="4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91" y="4343400"/>
            <a:ext cx="1094347" cy="137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1" name="Content Placeholder 30"/>
          <p:cNvSpPr>
            <a:spLocks noGrp="1"/>
          </p:cNvSpPr>
          <p:nvPr>
            <p:ph sz="half" idx="42"/>
          </p:nvPr>
        </p:nvSpPr>
        <p:spPr>
          <a:xfrm>
            <a:off x="1600200" y="5943665"/>
            <a:ext cx="2181093" cy="457135"/>
          </a:xfrm>
        </p:spPr>
        <p:txBody>
          <a:bodyPr>
            <a:normAutofit/>
          </a:bodyPr>
          <a:lstStyle/>
          <a:p>
            <a:pPr algn="ctr"/>
            <a:r>
              <a:rPr lang="en-US" sz="1600" dirty="0" smtClean="0"/>
              <a:t>CLEVE FREEMAN</a:t>
            </a:r>
            <a:endParaRPr lang="en-US" sz="1600" dirty="0"/>
          </a:p>
        </p:txBody>
      </p:sp>
      <p:sp>
        <p:nvSpPr>
          <p:cNvPr id="32" name="Content Placeholder 31"/>
          <p:cNvSpPr>
            <a:spLocks noGrp="1"/>
          </p:cNvSpPr>
          <p:nvPr>
            <p:ph sz="half" idx="43"/>
          </p:nvPr>
        </p:nvSpPr>
        <p:spPr>
          <a:xfrm>
            <a:off x="1647693" y="6173595"/>
            <a:ext cx="2181093" cy="53200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/>
              <a:t>Transfer Center Director</a:t>
            </a:r>
            <a:endParaRPr lang="en-US" sz="1400" dirty="0"/>
          </a:p>
        </p:txBody>
      </p:sp>
      <p:sp>
        <p:nvSpPr>
          <p:cNvPr id="33" name="Content Placeholder 32"/>
          <p:cNvSpPr>
            <a:spLocks noGrp="1"/>
          </p:cNvSpPr>
          <p:nvPr>
            <p:ph sz="half" idx="44"/>
          </p:nvPr>
        </p:nvSpPr>
        <p:spPr>
          <a:xfrm>
            <a:off x="4086093" y="5943665"/>
            <a:ext cx="2181093" cy="457135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APRIL HENDERSON</a:t>
            </a:r>
            <a:endParaRPr lang="en-US" sz="1600" dirty="0"/>
          </a:p>
        </p:txBody>
      </p:sp>
      <p:sp>
        <p:nvSpPr>
          <p:cNvPr id="34" name="Content Placeholder 33"/>
          <p:cNvSpPr>
            <a:spLocks noGrp="1"/>
          </p:cNvSpPr>
          <p:nvPr>
            <p:ph sz="half" idx="45"/>
          </p:nvPr>
        </p:nvSpPr>
        <p:spPr>
          <a:xfrm>
            <a:off x="4191000" y="6172200"/>
            <a:ext cx="1952493" cy="30340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1400" dirty="0" smtClean="0"/>
              <a:t>EOPS Supervisor</a:t>
            </a:r>
          </a:p>
          <a:p>
            <a:pPr algn="ctr"/>
            <a:endParaRPr lang="en-US" dirty="0"/>
          </a:p>
        </p:txBody>
      </p:sp>
      <p:pic>
        <p:nvPicPr>
          <p:cNvPr id="25" name="Content Placeholder 20"/>
          <p:cNvPicPr>
            <a:picLocks noGrp="1" noChangeAspect="1"/>
          </p:cNvPicPr>
          <p:nvPr>
            <p:ph sz="half" idx="2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/>
          <a:stretch/>
        </p:blipFill>
        <p:spPr>
          <a:xfrm>
            <a:off x="6934200" y="1752600"/>
            <a:ext cx="1329268" cy="13326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Content Placeholder 20"/>
          <p:cNvPicPr>
            <a:picLocks noGrp="1" noChangeAspect="1"/>
          </p:cNvPicPr>
          <p:nvPr>
            <p:ph sz="half" idx="2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752600"/>
            <a:ext cx="1371600" cy="137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Content Placeholder 20"/>
          <p:cNvPicPr>
            <a:picLocks noGrp="1" noChangeAspect="1"/>
          </p:cNvPicPr>
          <p:nvPr>
            <p:ph sz="half" idx="2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341" y="1752600"/>
            <a:ext cx="992518" cy="137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7" name="Content Placeholder 13"/>
          <p:cNvSpPr>
            <a:spLocks noGrp="1"/>
          </p:cNvSpPr>
          <p:nvPr>
            <p:ph sz="half" idx="21"/>
          </p:nvPr>
        </p:nvSpPr>
        <p:spPr>
          <a:xfrm>
            <a:off x="6614934" y="5943600"/>
            <a:ext cx="1952493" cy="303405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HENRY JUNG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sz="half" idx="32"/>
          </p:nvPr>
        </p:nvSpPr>
        <p:spPr>
          <a:xfrm>
            <a:off x="6052827" y="6173530"/>
            <a:ext cx="3124200" cy="83687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/>
              <a:t>Senior Admissions &amp; Records </a:t>
            </a:r>
          </a:p>
          <a:p>
            <a:pPr algn="ctr">
              <a:spcBef>
                <a:spcPts val="0"/>
              </a:spcBef>
            </a:pPr>
            <a:r>
              <a:rPr lang="en-US" sz="1400" dirty="0" smtClean="0"/>
              <a:t>Coordinator, Sunnyvale Center</a:t>
            </a:r>
          </a:p>
          <a:p>
            <a:pPr algn="ctr"/>
            <a:endParaRPr lang="en-US" dirty="0"/>
          </a:p>
        </p:txBody>
      </p:sp>
      <p:pic>
        <p:nvPicPr>
          <p:cNvPr id="29" name="Content Placeholder 20" descr="Screen shot 2015-09-11 at 10.16.54 AM.png"/>
          <p:cNvPicPr>
            <a:picLocks noGrp="1" noChangeAspect="1"/>
          </p:cNvPicPr>
          <p:nvPr>
            <p:ph sz="half" idx="27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" b="2381"/>
          <a:stretch>
            <a:fillRect/>
          </a:stretch>
        </p:blipFill>
        <p:spPr>
          <a:xfrm>
            <a:off x="6891027" y="4343400"/>
            <a:ext cx="1371600" cy="137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81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300" b="1" dirty="0" smtClean="0"/>
              <a:t>FAMILIAR FACES IN NEW PLACES</a:t>
            </a:r>
            <a:endParaRPr lang="en-US" sz="33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33"/>
          </p:nvPr>
        </p:nvSpPr>
        <p:spPr>
          <a:xfrm>
            <a:off x="1705107" y="3352800"/>
            <a:ext cx="1952493" cy="303405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KENT </a:t>
            </a:r>
            <a:r>
              <a:rPr lang="en-US" sz="1600" dirty="0" err="1" smtClean="0"/>
              <a:t>McGEE</a:t>
            </a:r>
            <a:endParaRPr lang="en-US" sz="1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34"/>
          </p:nvPr>
        </p:nvSpPr>
        <p:spPr>
          <a:xfrm>
            <a:off x="1371600" y="3582730"/>
            <a:ext cx="2638293" cy="532070"/>
          </a:xfrm>
        </p:spPr>
        <p:txBody>
          <a:bodyPr>
            <a:normAutofit/>
          </a:bodyPr>
          <a:lstStyle/>
          <a:p>
            <a:pPr algn="ctr"/>
            <a:r>
              <a:rPr lang="en-US" sz="1400" dirty="0" smtClean="0"/>
              <a:t>Graduation &amp; Evaluation Coordinator</a:t>
            </a:r>
            <a:endParaRPr lang="en-US" sz="1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35"/>
          </p:nvPr>
        </p:nvSpPr>
        <p:spPr>
          <a:xfrm>
            <a:off x="4114800" y="3352800"/>
            <a:ext cx="2104893" cy="381000"/>
          </a:xfrm>
        </p:spPr>
        <p:txBody>
          <a:bodyPr>
            <a:normAutofit/>
          </a:bodyPr>
          <a:lstStyle/>
          <a:p>
            <a:pPr algn="ctr"/>
            <a:r>
              <a:rPr lang="en-US" sz="1600" dirty="0" smtClean="0"/>
              <a:t>DOKESHA MEACHAM</a:t>
            </a:r>
            <a:endParaRPr lang="en-US" sz="1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36"/>
          </p:nvPr>
        </p:nvSpPr>
        <p:spPr>
          <a:xfrm>
            <a:off x="4143507" y="3582730"/>
            <a:ext cx="1952493" cy="30340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/>
              <a:t>Counselor</a:t>
            </a:r>
            <a:endParaRPr lang="en-US" sz="1400" dirty="0"/>
          </a:p>
        </p:txBody>
      </p:sp>
      <p:sp>
        <p:nvSpPr>
          <p:cNvPr id="35" name="Content Placeholder 34"/>
          <p:cNvSpPr>
            <a:spLocks noGrp="1"/>
          </p:cNvSpPr>
          <p:nvPr>
            <p:ph sz="half" idx="38"/>
          </p:nvPr>
        </p:nvSpPr>
        <p:spPr>
          <a:xfrm>
            <a:off x="6477000" y="3352800"/>
            <a:ext cx="2257293" cy="533335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OXANA PANTCHENKO</a:t>
            </a:r>
            <a:endParaRPr lang="en-US" sz="1600" dirty="0"/>
          </a:p>
        </p:txBody>
      </p:sp>
      <p:pic>
        <p:nvPicPr>
          <p:cNvPr id="37" name="Content Placeholder 36"/>
          <p:cNvPicPr>
            <a:picLocks noGrp="1" noChangeAspect="1"/>
          </p:cNvPicPr>
          <p:nvPr>
            <p:ph sz="half" idx="3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445413"/>
            <a:ext cx="1421607" cy="13457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8" name="Content Placeholder 37"/>
          <p:cNvPicPr>
            <a:picLocks noGrp="1" noChangeAspect="1"/>
          </p:cNvPicPr>
          <p:nvPr>
            <p:ph sz="half" idx="4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458498"/>
            <a:ext cx="1332702" cy="13327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0" name="Content Placeholder 29"/>
          <p:cNvSpPr>
            <a:spLocks noGrp="1"/>
          </p:cNvSpPr>
          <p:nvPr>
            <p:ph sz="half" idx="41"/>
          </p:nvPr>
        </p:nvSpPr>
        <p:spPr>
          <a:xfrm>
            <a:off x="6248400" y="3582730"/>
            <a:ext cx="2667000" cy="60820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/>
              <a:t>Director</a:t>
            </a:r>
          </a:p>
          <a:p>
            <a:pPr algn="ctr">
              <a:spcBef>
                <a:spcPts val="0"/>
              </a:spcBef>
            </a:pPr>
            <a:r>
              <a:rPr lang="en-US" sz="1400" dirty="0" smtClean="0"/>
              <a:t>Science Learning Institute</a:t>
            </a:r>
          </a:p>
          <a:p>
            <a:pPr algn="ctr"/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half" idx="42"/>
          </p:nvPr>
        </p:nvSpPr>
        <p:spPr>
          <a:xfrm>
            <a:off x="1628907" y="6019865"/>
            <a:ext cx="1952493" cy="303405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SIMON PENNINGTON</a:t>
            </a:r>
            <a:endParaRPr lang="en-US" sz="1600" dirty="0"/>
          </a:p>
        </p:txBody>
      </p:sp>
      <p:sp>
        <p:nvSpPr>
          <p:cNvPr id="32" name="Content Placeholder 31"/>
          <p:cNvSpPr>
            <a:spLocks noGrp="1"/>
          </p:cNvSpPr>
          <p:nvPr>
            <p:ph sz="half" idx="43"/>
          </p:nvPr>
        </p:nvSpPr>
        <p:spPr>
          <a:xfrm>
            <a:off x="1143000" y="6249795"/>
            <a:ext cx="2971800" cy="60820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/>
              <a:t>Interim Dean – Fine Arts, </a:t>
            </a:r>
          </a:p>
          <a:p>
            <a:pPr algn="ctr">
              <a:spcBef>
                <a:spcPts val="0"/>
              </a:spcBef>
            </a:pPr>
            <a:r>
              <a:rPr lang="en-US" sz="1400" dirty="0" smtClean="0"/>
              <a:t>Communications, Kinesiology &amp; Athletics</a:t>
            </a:r>
            <a:endParaRPr lang="en-US" sz="1400" dirty="0"/>
          </a:p>
        </p:txBody>
      </p:sp>
      <p:sp>
        <p:nvSpPr>
          <p:cNvPr id="33" name="Content Placeholder 32"/>
          <p:cNvSpPr>
            <a:spLocks noGrp="1"/>
          </p:cNvSpPr>
          <p:nvPr>
            <p:ph sz="half" idx="44"/>
          </p:nvPr>
        </p:nvSpPr>
        <p:spPr>
          <a:xfrm>
            <a:off x="4143507" y="6019865"/>
            <a:ext cx="1952493" cy="303405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ATOUSA POJHAN</a:t>
            </a:r>
            <a:endParaRPr lang="en-US" sz="1600" dirty="0"/>
          </a:p>
        </p:txBody>
      </p:sp>
      <p:sp>
        <p:nvSpPr>
          <p:cNvPr id="34" name="Content Placeholder 33"/>
          <p:cNvSpPr>
            <a:spLocks noGrp="1"/>
          </p:cNvSpPr>
          <p:nvPr>
            <p:ph sz="half" idx="45"/>
          </p:nvPr>
        </p:nvSpPr>
        <p:spPr>
          <a:xfrm>
            <a:off x="4143507" y="6249795"/>
            <a:ext cx="1952493" cy="30340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1400" dirty="0" smtClean="0"/>
              <a:t>Evaluation Specialist</a:t>
            </a:r>
          </a:p>
          <a:p>
            <a:pPr algn="ctr"/>
            <a:endParaRPr lang="en-US" dirty="0"/>
          </a:p>
        </p:txBody>
      </p:sp>
      <p:pic>
        <p:nvPicPr>
          <p:cNvPr id="25" name="Content Placeholder 20"/>
          <p:cNvPicPr>
            <a:picLocks noGrp="1" noChangeAspect="1"/>
          </p:cNvPicPr>
          <p:nvPr>
            <p:ph sz="half" idx="2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6"/>
          <a:stretch/>
        </p:blipFill>
        <p:spPr>
          <a:xfrm>
            <a:off x="4633223" y="1695082"/>
            <a:ext cx="1005577" cy="13901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" name="Content Placeholder 16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752600"/>
            <a:ext cx="1371600" cy="137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7" name="Content Placeholder 16" descr="Screen shot 2015-09-11 at 10.16.43 AM.png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5" b="4545"/>
          <a:stretch>
            <a:fillRect/>
          </a:stretch>
        </p:blipFill>
        <p:spPr>
          <a:xfrm>
            <a:off x="1981200" y="1752600"/>
            <a:ext cx="1371600" cy="137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8" name="Content Placeholder 13"/>
          <p:cNvSpPr>
            <a:spLocks noGrp="1"/>
          </p:cNvSpPr>
          <p:nvPr>
            <p:ph sz="half" idx="21"/>
          </p:nvPr>
        </p:nvSpPr>
        <p:spPr>
          <a:xfrm>
            <a:off x="6581907" y="6019800"/>
            <a:ext cx="1952493" cy="303405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/>
              <a:t>BRIAN ROBERTS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sz="half" idx="32"/>
          </p:nvPr>
        </p:nvSpPr>
        <p:spPr>
          <a:xfrm>
            <a:off x="6400800" y="6249730"/>
            <a:ext cx="2362201" cy="30340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 smtClean="0"/>
              <a:t>Senior Evaluations Specialist</a:t>
            </a:r>
          </a:p>
          <a:p>
            <a:pPr algn="ctr"/>
            <a:endParaRPr lang="en-US" dirty="0"/>
          </a:p>
        </p:txBody>
      </p:sp>
      <p:pic>
        <p:nvPicPr>
          <p:cNvPr id="36" name="Content Placeholder 20" descr="Screen shot 2015-09-11 at 10.16.54 AM.png"/>
          <p:cNvPicPr>
            <a:picLocks noGrp="1" noChangeAspect="1"/>
          </p:cNvPicPr>
          <p:nvPr>
            <p:ph sz="half" idx="27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" b="2381"/>
          <a:stretch>
            <a:fillRect/>
          </a:stretch>
        </p:blipFill>
        <p:spPr>
          <a:xfrm>
            <a:off x="6858000" y="4419600"/>
            <a:ext cx="1371600" cy="137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0053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oothill Template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MyFoothill.potx</Template>
  <TotalTime>10580</TotalTime>
  <Words>1152</Words>
  <Application>Microsoft Macintosh PowerPoint</Application>
  <PresentationFormat>On-screen Show (4:3)</PresentationFormat>
  <Paragraphs>320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Foothill Template</vt:lpstr>
      <vt:lpstr>FOOTHILL COLLEGE OPENING DAY</vt:lpstr>
      <vt:lpstr>WELCOME &amp; INTRODUCTION </vt:lpstr>
      <vt:lpstr>NEW COLLEAGUES</vt:lpstr>
      <vt:lpstr>NEW COLLEAGUES</vt:lpstr>
      <vt:lpstr>NEW COLLEAGUES</vt:lpstr>
      <vt:lpstr>NEW COLLEAGUES</vt:lpstr>
      <vt:lpstr>NEW COLLEAGUES</vt:lpstr>
      <vt:lpstr>FAMILIAR FACES IN NEW PLACES</vt:lpstr>
      <vt:lpstr>FAMILIAR FACES IN NEW PLACES</vt:lpstr>
      <vt:lpstr>FAMILIAR FACES IN NEW PLACES</vt:lpstr>
      <vt:lpstr>IN MEMORIAM …</vt:lpstr>
      <vt:lpstr>CELEBRATING 7 YEARS AT FHDA</vt:lpstr>
      <vt:lpstr>CELEBRATING 15 YEARS AT FHDA</vt:lpstr>
      <vt:lpstr>CELEBRATING 25 YEARS AT FHDA</vt:lpstr>
      <vt:lpstr>CELEBRATING 35 YEARS AT FHDA</vt:lpstr>
      <vt:lpstr>TOTAL YEARS OF SERVICE?</vt:lpstr>
      <vt:lpstr>Educational Master Plan</vt:lpstr>
      <vt:lpstr>Strategic Objectives to  Operationalize the Ed Master Plan</vt:lpstr>
      <vt:lpstr>S.H.E.A.</vt:lpstr>
      <vt:lpstr>S.H.E.A.</vt:lpstr>
      <vt:lpstr>S.H.E.A.</vt:lpstr>
      <vt:lpstr>S.H.E.A.</vt:lpstr>
      <vt:lpstr>S.H.E.A.</vt:lpstr>
      <vt:lpstr>S.H.E.A.</vt:lpstr>
      <vt:lpstr>EQUITY</vt:lpstr>
      <vt:lpstr>EQUITY</vt:lpstr>
      <vt:lpstr>EQUITY MYTH #1 – SOCIO-ECONOMIC</vt:lpstr>
      <vt:lpstr>EQUITY MYTH #2 – UNPREPARED</vt:lpstr>
      <vt:lpstr>EQUITY MYTH #3 – FLAVOR OF THE MONTH</vt:lpstr>
      <vt:lpstr>EQUITY – TAKING IT TO THE NEXT LEVEL</vt:lpstr>
      <vt:lpstr>EQUITY – TAKING IT TO THE NEXT LEVEL</vt:lpstr>
      <vt:lpstr>EQUITY – TAKING IT TO THE NEXT LEVEL</vt:lpstr>
      <vt:lpstr>EQUITY – TAKING IT TO THE NEXT LEVEL</vt:lpstr>
      <vt:lpstr>EQUITY – TAKING IT TO THE NEXT LEVEL</vt:lpstr>
      <vt:lpstr>3-POINTER – THE GREAT EQUALIZER</vt:lpstr>
      <vt:lpstr>EQUITY IS …</vt:lpstr>
    </vt:vector>
  </TitlesOfParts>
  <Company>Foothill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Foothill College</dc:creator>
  <cp:lastModifiedBy>Casie Wheat</cp:lastModifiedBy>
  <cp:revision>760</cp:revision>
  <cp:lastPrinted>2016-09-22T21:42:39Z</cp:lastPrinted>
  <dcterms:created xsi:type="dcterms:W3CDTF">2014-09-16T17:55:14Z</dcterms:created>
  <dcterms:modified xsi:type="dcterms:W3CDTF">2016-09-23T21:35:00Z</dcterms:modified>
</cp:coreProperties>
</file>