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1" r:id="rId2"/>
    <p:sldId id="281" r:id="rId3"/>
    <p:sldId id="307" r:id="rId4"/>
    <p:sldId id="309" r:id="rId5"/>
    <p:sldId id="283" r:id="rId6"/>
    <p:sldId id="285" r:id="rId7"/>
    <p:sldId id="286" r:id="rId8"/>
    <p:sldId id="287" r:id="rId9"/>
    <p:sldId id="288" r:id="rId10"/>
    <p:sldId id="311" r:id="rId11"/>
    <p:sldId id="292" r:id="rId12"/>
    <p:sldId id="296" r:id="rId13"/>
    <p:sldId id="30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A1EE0-4EF3-4B1A-8B31-8277E551DF65}" type="datetimeFigureOut">
              <a:rPr lang="en-US" smtClean="0"/>
              <a:t>9/21/15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44C5F-7251-4DCB-8418-EFFFEEADE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5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44C5F-7251-4DCB-8418-EFFFEEADEB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9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A62C8-2365-4237-BFA5-6E5F22415647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8EFF-8A23-40E1-925F-F0866DF9B4B3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0542-EB02-4BE6-943E-2C611B3A6EA8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FCFE-5BFA-486E-A3FA-958223573C9C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6297-4262-4AB3-B486-52A5C42B9031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02D1-E3A1-4E86-830D-844B1918CE3A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167-4BC9-45A4-BD82-2CF251FC9D29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B290-E847-4CDB-9465-222883B0EAB9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BDC-AB9F-4633-80DF-897652CA220F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826C-68DF-49B5-8CC3-A075F509751C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D9F3-E457-4EB1-9409-B7048FF28871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822AD-3F17-4B11-A75F-A34D82A4C555}" type="datetime1">
              <a:rPr lang="en-US" smtClean="0"/>
              <a:t>9/21/15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on Course Success and Equity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Student Equity Workgroup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May 27, </a:t>
            </a:r>
            <a:r>
              <a:rPr lang="en-US" dirty="0">
                <a:solidFill>
                  <a:schemeClr val="tx1"/>
                </a:solidFill>
              </a:rPr>
              <a:t>2015</a:t>
            </a:r>
          </a:p>
          <a:p>
            <a:r>
              <a:rPr lang="en-US" dirty="0">
                <a:solidFill>
                  <a:schemeClr val="tx1"/>
                </a:solidFill>
              </a:rPr>
              <a:t>Chen Li</a:t>
            </a:r>
          </a:p>
          <a:p>
            <a:r>
              <a:rPr lang="en-US" dirty="0">
                <a:solidFill>
                  <a:schemeClr val="tx1"/>
                </a:solidFill>
              </a:rPr>
              <a:t>Research Analyst</a:t>
            </a:r>
          </a:p>
        </p:txBody>
      </p:sp>
      <p:pic>
        <p:nvPicPr>
          <p:cNvPr id="4" name="Content Placeholder 3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685800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01000" y="5953991"/>
            <a:ext cx="820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Chen Li</a:t>
            </a:r>
          </a:p>
          <a:p>
            <a:r>
              <a:rPr lang="en-US" sz="1000" dirty="0" smtClean="0"/>
              <a:t>FH IR&amp;P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Both English and Math are identified as courses that the targeted groups experience a disproportionate impact in.</a:t>
            </a:r>
          </a:p>
          <a:p>
            <a:r>
              <a:rPr lang="en-US" dirty="0"/>
              <a:t>This signals a problem</a:t>
            </a:r>
          </a:p>
          <a:p>
            <a:r>
              <a:rPr lang="en-US" dirty="0"/>
              <a:t>Almost all other classes build upon the foundational skills in English and Math classes</a:t>
            </a:r>
          </a:p>
          <a:p>
            <a:r>
              <a:rPr lang="en-US" dirty="0"/>
              <a:t>A need to increase success rates for credit level English and Math classes for the targeted groups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Course Success and Completion of English or Math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72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9890" y="1615809"/>
            <a:ext cx="5486400" cy="33952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Course Success and Probation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6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sz="2400" dirty="0"/>
              <a:t>Increase success rates for online classes, embedded tutoring</a:t>
            </a:r>
          </a:p>
          <a:p>
            <a:r>
              <a:rPr lang="en-US" sz="2400" dirty="0"/>
              <a:t>Individual survey/interview with students to identify what students need in order to succeed</a:t>
            </a:r>
          </a:p>
          <a:p>
            <a:r>
              <a:rPr lang="en-US" sz="2400" dirty="0"/>
              <a:t>Literature review on successful teaching and learning practices</a:t>
            </a:r>
          </a:p>
          <a:p>
            <a:r>
              <a:rPr lang="en-US" sz="2400" dirty="0"/>
              <a:t>Focus on disciplines/courses that </a:t>
            </a:r>
            <a:r>
              <a:rPr lang="en-US" sz="2400" dirty="0" smtClean="0"/>
              <a:t>the targeted students experience a disproportionate impact in</a:t>
            </a:r>
            <a:endParaRPr lang="en-US" sz="2400" dirty="0"/>
          </a:p>
          <a:p>
            <a:r>
              <a:rPr lang="en-US" sz="2400" dirty="0"/>
              <a:t>Focus on Math/English for targeted groups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Goals and Actions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1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Thank </a:t>
            </a:r>
            <a:r>
              <a:rPr lang="en-US" dirty="0"/>
              <a:t>you.</a:t>
            </a: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8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5514" y="1254034"/>
            <a:ext cx="5492972" cy="39844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Access</a:t>
            </a:r>
            <a:endParaRPr lang="en-US" sz="2800" dirty="0"/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8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Overall Course Success Rates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720" y="1508593"/>
            <a:ext cx="5486400" cy="39456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72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400" dirty="0" smtClean="0"/>
              <a:t>Green vs. Yellow-Implications for Course Success and Equity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Course Success Rates and Equity Measures</a:t>
            </a:r>
            <a:endParaRPr lang="en-US" sz="2800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580" y="1555787"/>
            <a:ext cx="6279089" cy="3657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4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/>
          </a:bodyPr>
          <a:lstStyle/>
          <a:p>
            <a:r>
              <a:rPr lang="en-US" sz="2600" dirty="0"/>
              <a:t>College-Level Course Success Rate: 76</a:t>
            </a:r>
            <a:r>
              <a:rPr lang="en-US" sz="2600" dirty="0" smtClean="0"/>
              <a:t>%</a:t>
            </a:r>
          </a:p>
          <a:p>
            <a:r>
              <a:rPr lang="en-US" sz="2600" dirty="0" smtClean="0"/>
              <a:t>College-Level Course Success Rate for Fall 2013: 75%</a:t>
            </a:r>
            <a:endParaRPr lang="en-US" sz="2600" dirty="0"/>
          </a:p>
          <a:p>
            <a:r>
              <a:rPr lang="en-US" sz="2600" dirty="0" smtClean="0"/>
              <a:t>Internet </a:t>
            </a:r>
            <a:r>
              <a:rPr lang="en-US" sz="2600" dirty="0"/>
              <a:t>Based: 70% vs. Face-to-Face: 79%</a:t>
            </a:r>
          </a:p>
          <a:p>
            <a:r>
              <a:rPr lang="en-US" sz="2600" dirty="0"/>
              <a:t>No disproportionate impact by gender or age</a:t>
            </a:r>
          </a:p>
          <a:p>
            <a:r>
              <a:rPr lang="en-US" sz="2600" dirty="0"/>
              <a:t>African American and Pacific Island: around 60%, indicating disproportionate impact.</a:t>
            </a:r>
          </a:p>
          <a:p>
            <a:r>
              <a:rPr lang="en-US" sz="2600" dirty="0"/>
              <a:t>Hispanic Students: 69%, slightly below the reference group, but no longer a disproportionate </a:t>
            </a:r>
            <a:r>
              <a:rPr lang="en-US" sz="2600" dirty="0" smtClean="0"/>
              <a:t>impact</a:t>
            </a:r>
          </a:p>
          <a:p>
            <a:r>
              <a:rPr lang="en-US" sz="2600" dirty="0"/>
              <a:t>No disproportionate impact by DSPS status or Veteran status</a:t>
            </a:r>
          </a:p>
          <a:p>
            <a:r>
              <a:rPr lang="en-US" sz="2600" dirty="0"/>
              <a:t>Foster youth students: 59%, indicating a disproportionate impact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Course Completion/Course Success</a:t>
            </a:r>
            <a:br>
              <a:rPr lang="en-US" sz="2800" dirty="0"/>
            </a:br>
            <a:r>
              <a:rPr lang="en-US" sz="2800" dirty="0"/>
              <a:t>Overall Facts as of Fall 2014 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9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Changes from Last Year’s Report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826940"/>
            <a:ext cx="4114800" cy="28895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753" y="1826940"/>
            <a:ext cx="4114800" cy="288950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5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185" y="1847940"/>
            <a:ext cx="4114800" cy="28846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7463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Internet Based and Face-to-Face Course Success Rates</a:t>
            </a:r>
            <a:endParaRPr lang="en-US" sz="28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668" y="1847940"/>
            <a:ext cx="4114800" cy="28846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9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Internet Based vs. Face-to-Face</a:t>
            </a:r>
          </a:p>
          <a:p>
            <a:r>
              <a:rPr lang="en-US" sz="2400" dirty="0" smtClean="0"/>
              <a:t>Disproportionate impact by program/discipline</a:t>
            </a:r>
          </a:p>
          <a:p>
            <a:r>
              <a:rPr lang="en-US" sz="2400" dirty="0" smtClean="0"/>
              <a:t>Due to different sizes of enrollment count, a convention is needed to determine whether a particular discipline is considered significant in terms of enrollment</a:t>
            </a:r>
          </a:p>
          <a:p>
            <a:r>
              <a:rPr lang="en-US" sz="2400" dirty="0" smtClean="0"/>
              <a:t>Proposed convention: 3% of total enrollment by method of instruction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Disciplines that targeted students experience a disproportionate impact in</a:t>
            </a:r>
            <a:endParaRPr lang="en-US" sz="2800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5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773470"/>
              </p:ext>
            </p:extLst>
          </p:nvPr>
        </p:nvGraphicFramePr>
        <p:xfrm>
          <a:off x="1744662" y="1763554"/>
          <a:ext cx="5654675" cy="3669029"/>
        </p:xfrm>
        <a:graphic>
          <a:graphicData uri="http://schemas.openxmlformats.org/drawingml/2006/table">
            <a:tbl>
              <a:tblPr firstRow="1" firstCol="1" bandRow="1"/>
              <a:tblGrid>
                <a:gridCol w="1768475"/>
                <a:gridCol w="1885950"/>
                <a:gridCol w="200025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 Based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Face-to-Face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African American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(Internet Based: 19, Face-to-Face:21)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Accounting, Biology, Kinesiology, Music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Biology,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Mathematics</a:t>
                      </a:r>
                      <a:endParaRPr lang="en-US" sz="1100" dirty="0">
                        <a:solidFill>
                          <a:srgbClr val="82040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(Internet Based: 68, Face-to-Face: 165)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Accounting, Anthropology, Child Development, English, History, Kinesiology, Music, Psychology, Sociology, Speech Communication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Biology, Chemistry,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Mathematics</a:t>
                      </a: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Psychology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Pacific Islander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(Internet Based: 3, Face-to-Face: 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English, History, Kinesiology, Music, Psychology, Speech Communication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Anthropology, Chemistry,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History, </a:t>
                      </a:r>
                      <a:r>
                        <a:rPr lang="en-US" sz="1500" dirty="0">
                          <a:solidFill>
                            <a:srgbClr val="82040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Mathematics</a:t>
                      </a:r>
                      <a:endParaRPr lang="en-US" sz="1100" dirty="0">
                        <a:solidFill>
                          <a:srgbClr val="82040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Disciplines that targeted students experience a disproportionate impact in</a:t>
            </a: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05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489</Words>
  <Application>Microsoft Macintosh PowerPoint</Application>
  <PresentationFormat>On-screen Show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Report on Course Success and Equity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Microsoft Office User</cp:lastModifiedBy>
  <cp:revision>39</cp:revision>
  <dcterms:created xsi:type="dcterms:W3CDTF">2012-03-27T05:18:19Z</dcterms:created>
  <dcterms:modified xsi:type="dcterms:W3CDTF">2015-09-21T18:28:07Z</dcterms:modified>
</cp:coreProperties>
</file>