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1.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60" r:id="rId3"/>
    <p:sldId id="257" r:id="rId4"/>
    <p:sldId id="258" r:id="rId5"/>
    <p:sldId id="259" r:id="rId6"/>
    <p:sldId id="262" r:id="rId7"/>
    <p:sldId id="261"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98" d="100"/>
          <a:sy n="98" d="100"/>
        </p:scale>
        <p:origin x="-240" y="-12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printerSettings" Target="printerSettings/printerSettings1.bin"/><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6/3/16</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6/3/16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6/3/16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smtClean="0"/>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6/3/16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6/3/16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6/3/16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6/3/16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hasCustomPrompt="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hasCustomPrompt="1"/>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6/3/16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6/3/16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6/3/16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6/3/16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6/3/16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6/3/16</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tags" Target="../tags/tag1.x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Cultural competence in assessment</a:t>
            </a:r>
            <a:endParaRPr lang="en-US" dirty="0"/>
          </a:p>
        </p:txBody>
      </p:sp>
      <p:sp>
        <p:nvSpPr>
          <p:cNvPr id="3" name="Subtitle 2"/>
          <p:cNvSpPr>
            <a:spLocks noGrp="1"/>
          </p:cNvSpPr>
          <p:nvPr>
            <p:ph type="subTitle" idx="1"/>
          </p:nvPr>
        </p:nvSpPr>
        <p:spPr/>
        <p:txBody>
          <a:bodyPr>
            <a:normAutofit lnSpcReduction="10000"/>
          </a:bodyPr>
          <a:lstStyle/>
          <a:p>
            <a:r>
              <a:rPr lang="en-US" dirty="0" smtClean="0"/>
              <a:t>A Workshop put on by Institute for Evidence based change (IEBC) and Educational testing services (</a:t>
            </a:r>
            <a:r>
              <a:rPr lang="en-US" dirty="0" err="1" smtClean="0"/>
              <a:t>ets</a:t>
            </a:r>
            <a:r>
              <a:rPr lang="en-US" dirty="0" smtClean="0"/>
              <a:t>)</a:t>
            </a:r>
          </a:p>
          <a:p>
            <a:r>
              <a:rPr lang="en-US" dirty="0" smtClean="0"/>
              <a:t>April 15 – 16, 2016</a:t>
            </a:r>
          </a:p>
          <a:p>
            <a:r>
              <a:rPr lang="en-US" dirty="0" smtClean="0"/>
              <a:t> Summary Report to Student Equity Workgroup 5.24.2016</a:t>
            </a:r>
            <a:endParaRPr lang="en-US" dirty="0"/>
          </a:p>
        </p:txBody>
      </p:sp>
    </p:spTree>
    <p:extLst>
      <p:ext uri="{BB962C8B-B14F-4D97-AF65-F5344CB8AC3E}">
        <p14:creationId xmlns:p14="http://schemas.microsoft.com/office/powerpoint/2010/main" val="286102265"/>
      </p:ext>
    </p:extLst>
  </p:cSld>
  <p:clrMapOvr>
    <a:masterClrMapping/>
  </p:clrMapOvr>
  <mc:AlternateContent xmlns:mc="http://schemas.openxmlformats.org/markup-compatibility/2006" xmlns:p14="http://schemas.microsoft.com/office/powerpoint/2010/main">
    <mc:Choice Requires="p14">
      <p:transition spd="slow" p14:dur="2000" advTm="4387"/>
    </mc:Choice>
    <mc:Fallback xmlns="">
      <p:transition spd="slow" advTm="4387"/>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Improve cultural competence categories	</a:t>
            </a:r>
            <a:endParaRPr lang="en-US" dirty="0"/>
          </a:p>
        </p:txBody>
      </p:sp>
      <p:sp>
        <p:nvSpPr>
          <p:cNvPr id="3" name="Content Placeholder 2"/>
          <p:cNvSpPr>
            <a:spLocks noGrp="1"/>
          </p:cNvSpPr>
          <p:nvPr>
            <p:ph idx="1"/>
          </p:nvPr>
        </p:nvSpPr>
        <p:spPr/>
        <p:txBody>
          <a:bodyPr/>
          <a:lstStyle/>
          <a:p>
            <a:r>
              <a:rPr lang="en-US" dirty="0"/>
              <a:t>Faculty/Student </a:t>
            </a:r>
            <a:r>
              <a:rPr lang="en-US" dirty="0" smtClean="0"/>
              <a:t>Engagement		Learn names, meet students, be authentic, culture assignment…</a:t>
            </a:r>
          </a:p>
          <a:p>
            <a:r>
              <a:rPr lang="en-US" dirty="0" smtClean="0"/>
              <a:t>Student/Student Engagement		</a:t>
            </a:r>
            <a:r>
              <a:rPr lang="en-US" dirty="0" err="1" smtClean="0"/>
              <a:t>Groupwork</a:t>
            </a:r>
            <a:r>
              <a:rPr lang="en-US" dirty="0" smtClean="0"/>
              <a:t>, collaboration, social capital, preselect groups…</a:t>
            </a:r>
          </a:p>
          <a:p>
            <a:r>
              <a:rPr lang="en-US" dirty="0" smtClean="0"/>
              <a:t>Teaching Strategies				Vary activities; Take Teaching Practices Survey; Contextualized 									curriculum, start with what they know.</a:t>
            </a:r>
          </a:p>
          <a:p>
            <a:r>
              <a:rPr lang="en-US" dirty="0" smtClean="0"/>
              <a:t>Instructional Materials			Vary materials:  different perspectives, different types</a:t>
            </a:r>
          </a:p>
          <a:p>
            <a:r>
              <a:rPr lang="en-US" dirty="0" smtClean="0"/>
              <a:t>Course Structure				Mix it up; not all lecture.  Do not try to weed out students; nurture 								early successes by focusing on a doable SLO.  Link your learning 									outcomes to activities outside of class; expect students will need to 								work together.</a:t>
            </a:r>
          </a:p>
          <a:p>
            <a:r>
              <a:rPr lang="en-US" dirty="0" smtClean="0"/>
              <a:t>Assessment					Work to eliminate bias and identify student learning.</a:t>
            </a:r>
            <a:endParaRPr lang="en-US" dirty="0"/>
          </a:p>
        </p:txBody>
      </p:sp>
    </p:spTree>
    <p:extLst>
      <p:ext uri="{BB962C8B-B14F-4D97-AF65-F5344CB8AC3E}">
        <p14:creationId xmlns:p14="http://schemas.microsoft.com/office/powerpoint/2010/main" val="196587729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Formalize your assessment development process	</a:t>
            </a:r>
            <a:endParaRPr lang="en-US" dirty="0"/>
          </a:p>
        </p:txBody>
      </p:sp>
      <p:sp>
        <p:nvSpPr>
          <p:cNvPr id="3" name="Content Placeholder 2"/>
          <p:cNvSpPr>
            <a:spLocks noGrp="1"/>
          </p:cNvSpPr>
          <p:nvPr>
            <p:ph idx="1"/>
          </p:nvPr>
        </p:nvSpPr>
        <p:spPr/>
        <p:txBody>
          <a:bodyPr>
            <a:normAutofit lnSpcReduction="10000"/>
          </a:bodyPr>
          <a:lstStyle/>
          <a:p>
            <a:r>
              <a:rPr lang="en-US" dirty="0" smtClean="0"/>
              <a:t>Decide what you want to say about what your students learn.</a:t>
            </a:r>
          </a:p>
          <a:p>
            <a:r>
              <a:rPr lang="en-US" dirty="0" smtClean="0"/>
              <a:t>Decide what evidence of student learning is needed.</a:t>
            </a:r>
          </a:p>
          <a:p>
            <a:pPr lvl="1"/>
            <a:r>
              <a:rPr lang="en-US" dirty="0" smtClean="0"/>
              <a:t>Use Multiple Types of assessment to diminish any potential impact caused by one type of assessment.</a:t>
            </a:r>
          </a:p>
          <a:p>
            <a:r>
              <a:rPr lang="en-US" dirty="0" smtClean="0"/>
              <a:t>Develop questions that allow you to observe student learning.</a:t>
            </a:r>
          </a:p>
          <a:p>
            <a:pPr lvl="1"/>
            <a:r>
              <a:rPr lang="en-US" dirty="0" smtClean="0"/>
              <a:t>Focus on Fairness by Attending to:</a:t>
            </a:r>
          </a:p>
          <a:p>
            <a:pPr lvl="2"/>
            <a:r>
              <a:rPr lang="en-US" dirty="0" smtClean="0"/>
              <a:t>Cultural diversity of the US</a:t>
            </a:r>
          </a:p>
          <a:p>
            <a:pPr lvl="2"/>
            <a:r>
              <a:rPr lang="en-US" dirty="0" smtClean="0"/>
              <a:t>Diversity of background, traditions, and viewpoints found in test-taking populations</a:t>
            </a:r>
          </a:p>
          <a:p>
            <a:pPr lvl="2"/>
            <a:r>
              <a:rPr lang="en-US" dirty="0" smtClean="0"/>
              <a:t>Changing roles and attitudes toward groups in US society</a:t>
            </a:r>
          </a:p>
          <a:p>
            <a:pPr lvl="2"/>
            <a:r>
              <a:rPr lang="en-US" dirty="0" smtClean="0"/>
              <a:t>Contributions of various groups to the history and culture of the US and achievements within these </a:t>
            </a:r>
            <a:r>
              <a:rPr lang="en-US" dirty="0" err="1" smtClean="0"/>
              <a:t>goups</a:t>
            </a:r>
            <a:endParaRPr lang="en-US" dirty="0" smtClean="0"/>
          </a:p>
          <a:p>
            <a:pPr lvl="2"/>
            <a:r>
              <a:rPr lang="en-US" dirty="0" smtClean="0"/>
              <a:t>Role of language in setting and changing attitudes toward various groups.</a:t>
            </a:r>
          </a:p>
          <a:p>
            <a:pPr lvl="2"/>
            <a:endParaRPr lang="en-US" dirty="0"/>
          </a:p>
        </p:txBody>
      </p:sp>
    </p:spTree>
    <p:extLst>
      <p:ext uri="{BB962C8B-B14F-4D97-AF65-F5344CB8AC3E}">
        <p14:creationId xmlns:p14="http://schemas.microsoft.com/office/powerpoint/2010/main" val="52764917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of increased cultural competence	</a:t>
            </a:r>
            <a:endParaRPr lang="en-US" dirty="0"/>
          </a:p>
        </p:txBody>
      </p:sp>
      <p:sp>
        <p:nvSpPr>
          <p:cNvPr id="3" name="Content Placeholder 2"/>
          <p:cNvSpPr>
            <a:spLocks noGrp="1"/>
          </p:cNvSpPr>
          <p:nvPr>
            <p:ph idx="1"/>
          </p:nvPr>
        </p:nvSpPr>
        <p:spPr/>
        <p:txBody>
          <a:bodyPr/>
          <a:lstStyle/>
          <a:p>
            <a:r>
              <a:rPr lang="en-US" dirty="0" smtClean="0"/>
              <a:t>Treat people with respect.</a:t>
            </a:r>
          </a:p>
          <a:p>
            <a:r>
              <a:rPr lang="en-US" dirty="0" smtClean="0"/>
              <a:t>Reduce the impact of unfair penalization.</a:t>
            </a:r>
          </a:p>
          <a:p>
            <a:r>
              <a:rPr lang="en-US" dirty="0" smtClean="0"/>
              <a:t>Avoid material that is unnecessarily controversial, inflammatory, offensive, or upsetting.</a:t>
            </a:r>
          </a:p>
          <a:p>
            <a:endParaRPr lang="en-US" dirty="0"/>
          </a:p>
          <a:p>
            <a:r>
              <a:rPr lang="en-US" dirty="0" smtClean="0"/>
              <a:t>3 Tips for Improving Cultural Competence in Designing Measures of Student </a:t>
            </a:r>
            <a:r>
              <a:rPr lang="en-US" dirty="0" err="1" smtClean="0"/>
              <a:t>Lerning</a:t>
            </a:r>
            <a:r>
              <a:rPr lang="en-US" dirty="0" smtClean="0"/>
              <a:t>:</a:t>
            </a:r>
          </a:p>
          <a:p>
            <a:pPr lvl="1"/>
            <a:r>
              <a:rPr lang="en-US" dirty="0" smtClean="0"/>
              <a:t>Be able to identify student characteristics that may impact student learning and performance on assessments.</a:t>
            </a:r>
          </a:p>
          <a:p>
            <a:pPr lvl="1"/>
            <a:r>
              <a:rPr lang="en-US" dirty="0" smtClean="0"/>
              <a:t>Consider multiple pathways for students to demonstrate knowledge gained as a result of your educational programming.</a:t>
            </a:r>
          </a:p>
          <a:p>
            <a:pPr lvl="1"/>
            <a:r>
              <a:rPr lang="en-US" dirty="0" smtClean="0"/>
              <a:t>Consider soliciting feedback from students on your assessments.</a:t>
            </a:r>
            <a:endParaRPr lang="en-US" dirty="0"/>
          </a:p>
        </p:txBody>
      </p:sp>
    </p:spTree>
    <p:extLst>
      <p:ext uri="{BB962C8B-B14F-4D97-AF65-F5344CB8AC3E}">
        <p14:creationId xmlns:p14="http://schemas.microsoft.com/office/powerpoint/2010/main" val="3515794827"/>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Building Your Assessment Process With Improvement in Mind</a:t>
            </a:r>
            <a:br>
              <a:rPr lang="en-US" dirty="0"/>
            </a:br>
            <a:endParaRPr lang="en-US" dirty="0"/>
          </a:p>
        </p:txBody>
      </p:sp>
      <p:sp>
        <p:nvSpPr>
          <p:cNvPr id="3" name="Content Placeholder 2"/>
          <p:cNvSpPr>
            <a:spLocks noGrp="1"/>
          </p:cNvSpPr>
          <p:nvPr>
            <p:ph idx="1"/>
          </p:nvPr>
        </p:nvSpPr>
        <p:spPr/>
        <p:txBody>
          <a:bodyPr/>
          <a:lstStyle/>
          <a:p>
            <a:r>
              <a:rPr lang="en-US" dirty="0" smtClean="0"/>
              <a:t>Assessment is a process.</a:t>
            </a:r>
          </a:p>
          <a:p>
            <a:r>
              <a:rPr lang="en-US" dirty="0" smtClean="0"/>
              <a:t>The Goal of Assessment is to improve teaching and learning.</a:t>
            </a:r>
          </a:p>
          <a:p>
            <a:r>
              <a:rPr lang="en-US" dirty="0" smtClean="0"/>
              <a:t>That goal is best achieved through the application of scientific principles.</a:t>
            </a:r>
          </a:p>
          <a:p>
            <a:r>
              <a:rPr lang="en-US" dirty="0" smtClean="0"/>
              <a:t>If we do not find evidence to support our hypotheses, we must seek to change our instruction to be more impactful.</a:t>
            </a:r>
            <a:endParaRPr lang="en-US" dirty="0"/>
          </a:p>
        </p:txBody>
      </p:sp>
    </p:spTree>
    <p:extLst>
      <p:ext uri="{BB962C8B-B14F-4D97-AF65-F5344CB8AC3E}">
        <p14:creationId xmlns:p14="http://schemas.microsoft.com/office/powerpoint/2010/main" val="8862866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Developing the assessment Process</a:t>
            </a:r>
            <a:endParaRPr lang="en-US" dirty="0"/>
          </a:p>
        </p:txBody>
      </p:sp>
      <p:sp>
        <p:nvSpPr>
          <p:cNvPr id="3" name="Content Placeholder 2"/>
          <p:cNvSpPr>
            <a:spLocks noGrp="1"/>
          </p:cNvSpPr>
          <p:nvPr>
            <p:ph idx="1"/>
          </p:nvPr>
        </p:nvSpPr>
        <p:spPr/>
        <p:txBody>
          <a:bodyPr/>
          <a:lstStyle/>
          <a:p>
            <a:r>
              <a:rPr lang="en-US" dirty="0" smtClean="0"/>
              <a:t>Establish Student Learning Outcomes</a:t>
            </a:r>
          </a:p>
          <a:p>
            <a:r>
              <a:rPr lang="en-US" dirty="0" smtClean="0"/>
              <a:t>Identify or Develop Measures</a:t>
            </a:r>
          </a:p>
          <a:p>
            <a:r>
              <a:rPr lang="en-US" dirty="0" smtClean="0"/>
              <a:t>Gather Data</a:t>
            </a:r>
          </a:p>
          <a:p>
            <a:r>
              <a:rPr lang="en-US" dirty="0" smtClean="0"/>
              <a:t>Analyze Data</a:t>
            </a:r>
          </a:p>
          <a:p>
            <a:r>
              <a:rPr lang="en-US" dirty="0" smtClean="0"/>
              <a:t>Interpret Results</a:t>
            </a:r>
          </a:p>
          <a:p>
            <a:r>
              <a:rPr lang="en-US" dirty="0" smtClean="0"/>
              <a:t>Use results:  improvement or demonstration</a:t>
            </a:r>
          </a:p>
          <a:p>
            <a:r>
              <a:rPr lang="en-US" dirty="0" smtClean="0"/>
              <a:t>REPEAT</a:t>
            </a:r>
            <a:endParaRPr lang="en-US" dirty="0"/>
          </a:p>
        </p:txBody>
      </p:sp>
    </p:spTree>
    <p:extLst>
      <p:ext uri="{BB962C8B-B14F-4D97-AF65-F5344CB8AC3E}">
        <p14:creationId xmlns:p14="http://schemas.microsoft.com/office/powerpoint/2010/main" val="70774624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Are my SLOs any good?</a:t>
            </a:r>
            <a:br>
              <a:rPr lang="en-US" dirty="0" smtClean="0"/>
            </a:br>
            <a:endParaRPr lang="en-US" dirty="0"/>
          </a:p>
        </p:txBody>
      </p:sp>
      <p:sp>
        <p:nvSpPr>
          <p:cNvPr id="3" name="Content Placeholder 2"/>
          <p:cNvSpPr>
            <a:spLocks noGrp="1"/>
          </p:cNvSpPr>
          <p:nvPr>
            <p:ph idx="1"/>
          </p:nvPr>
        </p:nvSpPr>
        <p:spPr/>
        <p:txBody>
          <a:bodyPr/>
          <a:lstStyle/>
          <a:p>
            <a:r>
              <a:rPr lang="en-US" dirty="0"/>
              <a:t>Organize existing </a:t>
            </a:r>
            <a:r>
              <a:rPr lang="en-US" dirty="0" smtClean="0"/>
              <a:t>SLOs</a:t>
            </a:r>
          </a:p>
          <a:p>
            <a:r>
              <a:rPr lang="en-US" dirty="0" smtClean="0"/>
              <a:t>Simplify/clarify/eliminate </a:t>
            </a:r>
            <a:r>
              <a:rPr lang="en-US" dirty="0"/>
              <a:t>some existing </a:t>
            </a:r>
            <a:r>
              <a:rPr lang="en-US" dirty="0" smtClean="0"/>
              <a:t>SLOs</a:t>
            </a:r>
          </a:p>
          <a:p>
            <a:r>
              <a:rPr lang="en-US" dirty="0" smtClean="0"/>
              <a:t>Good </a:t>
            </a:r>
            <a:r>
              <a:rPr lang="en-US" dirty="0"/>
              <a:t>objectives are meaningful to internal and external </a:t>
            </a:r>
            <a:r>
              <a:rPr lang="en-US" dirty="0" smtClean="0"/>
              <a:t>stakeholders, help guide assessment, and interpret information.</a:t>
            </a:r>
          </a:p>
          <a:p>
            <a:pPr marL="0" indent="0">
              <a:buNone/>
            </a:pPr>
            <a:endParaRPr lang="en-US" dirty="0"/>
          </a:p>
        </p:txBody>
      </p:sp>
    </p:spTree>
    <p:extLst>
      <p:ext uri="{BB962C8B-B14F-4D97-AF65-F5344CB8AC3E}">
        <p14:creationId xmlns:p14="http://schemas.microsoft.com/office/powerpoint/2010/main" val="3868981190"/>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 I have the right </a:t>
            </a:r>
            <a:r>
              <a:rPr lang="en-US" dirty="0" err="1" smtClean="0"/>
              <a:t>slos</a:t>
            </a:r>
            <a:r>
              <a:rPr lang="en-US" dirty="0" smtClean="0"/>
              <a:t>?</a:t>
            </a:r>
            <a:endParaRPr lang="en-US" dirty="0"/>
          </a:p>
        </p:txBody>
      </p:sp>
      <p:sp>
        <p:nvSpPr>
          <p:cNvPr id="3" name="Content Placeholder 2"/>
          <p:cNvSpPr>
            <a:spLocks noGrp="1"/>
          </p:cNvSpPr>
          <p:nvPr>
            <p:ph idx="1"/>
          </p:nvPr>
        </p:nvSpPr>
        <p:spPr/>
        <p:txBody>
          <a:bodyPr/>
          <a:lstStyle/>
          <a:p>
            <a:r>
              <a:rPr lang="en-US" dirty="0"/>
              <a:t>Work with faculty and other stakeholders to improve or foster buy-in for existing outcomes.</a:t>
            </a:r>
          </a:p>
          <a:p>
            <a:r>
              <a:rPr lang="en-US" dirty="0"/>
              <a:t>Align/connect </a:t>
            </a:r>
            <a:r>
              <a:rPr lang="en-US" dirty="0" smtClean="0"/>
              <a:t>existing SLOs to other frameworks</a:t>
            </a:r>
          </a:p>
          <a:p>
            <a:r>
              <a:rPr lang="en-US" dirty="0" smtClean="0"/>
              <a:t>Validate with assessment data.</a:t>
            </a:r>
            <a:endParaRPr lang="en-US" dirty="0"/>
          </a:p>
          <a:p>
            <a:endParaRPr lang="en-US" dirty="0"/>
          </a:p>
        </p:txBody>
      </p:sp>
    </p:spTree>
    <p:extLst>
      <p:ext uri="{BB962C8B-B14F-4D97-AF65-F5344CB8AC3E}">
        <p14:creationId xmlns:p14="http://schemas.microsoft.com/office/powerpoint/2010/main" val="3266671756"/>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Do my </a:t>
            </a:r>
            <a:r>
              <a:rPr lang="en-US" dirty="0" err="1" smtClean="0"/>
              <a:t>slos</a:t>
            </a:r>
            <a:r>
              <a:rPr lang="en-US" dirty="0" smtClean="0"/>
              <a:t> mean anything?	</a:t>
            </a:r>
            <a:endParaRPr lang="en-US" dirty="0"/>
          </a:p>
        </p:txBody>
      </p:sp>
      <p:sp>
        <p:nvSpPr>
          <p:cNvPr id="3" name="Content Placeholder 2"/>
          <p:cNvSpPr>
            <a:spLocks noGrp="1"/>
          </p:cNvSpPr>
          <p:nvPr>
            <p:ph idx="1"/>
          </p:nvPr>
        </p:nvSpPr>
        <p:spPr/>
        <p:txBody>
          <a:bodyPr/>
          <a:lstStyle/>
          <a:p>
            <a:r>
              <a:rPr lang="en-US" dirty="0" smtClean="0"/>
              <a:t>Align to curriculum (courses, lectures, activities).</a:t>
            </a:r>
          </a:p>
          <a:p>
            <a:r>
              <a:rPr lang="en-US" dirty="0" smtClean="0"/>
              <a:t>Align to existing assessments.</a:t>
            </a:r>
            <a:endParaRPr lang="en-US" dirty="0"/>
          </a:p>
        </p:txBody>
      </p:sp>
    </p:spTree>
    <p:extLst>
      <p:ext uri="{BB962C8B-B14F-4D97-AF65-F5344CB8AC3E}">
        <p14:creationId xmlns:p14="http://schemas.microsoft.com/office/powerpoint/2010/main" val="82901269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 to the Student Equity Workgroup</a:t>
            </a:r>
            <a:endParaRPr lang="en-US" dirty="0"/>
          </a:p>
        </p:txBody>
      </p:sp>
      <p:sp>
        <p:nvSpPr>
          <p:cNvPr id="3" name="Content Placeholder 2"/>
          <p:cNvSpPr>
            <a:spLocks noGrp="1"/>
          </p:cNvSpPr>
          <p:nvPr>
            <p:ph idx="1"/>
          </p:nvPr>
        </p:nvSpPr>
        <p:spPr/>
        <p:txBody>
          <a:bodyPr/>
          <a:lstStyle/>
          <a:p>
            <a:pPr marL="0" indent="0">
              <a:buNone/>
            </a:pPr>
            <a:r>
              <a:rPr lang="en-US" dirty="0" smtClean="0"/>
              <a:t>“The </a:t>
            </a:r>
            <a:r>
              <a:rPr lang="en-US" dirty="0"/>
              <a:t>SLO (Student Learning Outcome) workshop I attended was very inspiring and informative.  I learned something to improve my teaching from each member of the team just by spending time with him or her</a:t>
            </a:r>
            <a:r>
              <a:rPr lang="en-US" dirty="0" smtClean="0"/>
              <a:t>.“</a:t>
            </a:r>
          </a:p>
          <a:p>
            <a:pPr marL="0" indent="0">
              <a:buNone/>
            </a:pPr>
            <a:endParaRPr lang="en-US" dirty="0"/>
          </a:p>
          <a:p>
            <a:pPr marL="0" indent="0">
              <a:buNone/>
            </a:pPr>
            <a:r>
              <a:rPr lang="en-US" dirty="0"/>
              <a:t>“I realized that individual course objectives can be the tool by which our course level SLOs are assessed.  Both cultural competence and the scientific method are used to help assure that our assessments actually assess what our students are learning.”  </a:t>
            </a:r>
            <a:endParaRPr lang="en-US" dirty="0" smtClean="0"/>
          </a:p>
          <a:p>
            <a:pPr marL="0" indent="0">
              <a:buNone/>
            </a:pPr>
            <a:endParaRPr lang="en-US" dirty="0"/>
          </a:p>
          <a:p>
            <a:pPr marL="0" indent="0">
              <a:buNone/>
            </a:pPr>
            <a:r>
              <a:rPr lang="en-US" dirty="0"/>
              <a:t>“I feel that I can move forward updating the SLOs and creating instruments that can help evaluate our progress in meeting those SLOs.”  </a:t>
            </a:r>
          </a:p>
          <a:p>
            <a:pPr marL="0" indent="0">
              <a:buNone/>
            </a:pPr>
            <a:endParaRPr lang="en-US" dirty="0"/>
          </a:p>
        </p:txBody>
      </p:sp>
    </p:spTree>
    <p:extLst>
      <p:ext uri="{BB962C8B-B14F-4D97-AF65-F5344CB8AC3E}">
        <p14:creationId xmlns:p14="http://schemas.microsoft.com/office/powerpoint/2010/main" val="2768559753"/>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dirty="0"/>
              <a:t>“The Institute for Educational Based Change's workshop on Student Learning and Cultural Competence gave me that structural overview I had been struggling to comprehend for the past few years.  I have been inspired to want to create an "SLO Handbook" of our own here at Foothill, so that we might have a clear, friendly, faculty-driven guide and reference manual - a reflection of the methods and materials presented to us in the IEBC's workshop.”  </a:t>
            </a:r>
          </a:p>
          <a:p>
            <a:pPr marL="0" indent="0">
              <a:buNone/>
            </a:pPr>
            <a:endParaRPr lang="en-US" dirty="0" smtClean="0"/>
          </a:p>
          <a:p>
            <a:pPr marL="0" indent="0">
              <a:buNone/>
            </a:pPr>
            <a:r>
              <a:rPr lang="en-US" dirty="0"/>
              <a:t>“Assessment should be done in groups, incorporating both discipline-based and cross-disciplinary discussion, to foster a sense of community via person-to-person communication. I was inspired by what we were able to learn and discuss in such a short time.  Making assessment processes meaningful is going to require a major and necessary paradigm shift in the way we think and implement assessment processes at Foothill. This is both exciting and daunting, because we will be ruffling many feathers, including our own as we move forward.  How do we support each other in this transition?” </a:t>
            </a:r>
          </a:p>
          <a:p>
            <a:pPr marL="0" indent="0">
              <a:buNone/>
            </a:pPr>
            <a:endParaRPr lang="en-US" dirty="0"/>
          </a:p>
        </p:txBody>
      </p:sp>
    </p:spTree>
    <p:extLst>
      <p:ext uri="{BB962C8B-B14F-4D97-AF65-F5344CB8AC3E}">
        <p14:creationId xmlns:p14="http://schemas.microsoft.com/office/powerpoint/2010/main" val="2445760141"/>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Combating Negativity Bias</a:t>
            </a:r>
            <a:endParaRPr lang="en-US" dirty="0"/>
          </a:p>
        </p:txBody>
      </p:sp>
      <p:sp>
        <p:nvSpPr>
          <p:cNvPr id="3" name="Content Placeholder 2"/>
          <p:cNvSpPr>
            <a:spLocks noGrp="1"/>
          </p:cNvSpPr>
          <p:nvPr>
            <p:ph idx="1"/>
          </p:nvPr>
        </p:nvSpPr>
        <p:spPr/>
        <p:txBody>
          <a:bodyPr/>
          <a:lstStyle/>
          <a:p>
            <a:r>
              <a:rPr lang="en-US" dirty="0" smtClean="0"/>
              <a:t>Activity:  Focus </a:t>
            </a:r>
            <a:r>
              <a:rPr lang="en-US" dirty="0"/>
              <a:t>and hold on to a good thought for at least 30 seconds.</a:t>
            </a:r>
          </a:p>
          <a:p>
            <a:endParaRPr lang="en-US" dirty="0"/>
          </a:p>
        </p:txBody>
      </p:sp>
    </p:spTree>
    <p:extLst>
      <p:ext uri="{BB962C8B-B14F-4D97-AF65-F5344CB8AC3E}">
        <p14:creationId xmlns:p14="http://schemas.microsoft.com/office/powerpoint/2010/main" val="69254861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endParaRPr lang="en-US" dirty="0"/>
          </a:p>
          <a:p>
            <a:pPr marL="0" indent="0">
              <a:buNone/>
            </a:pPr>
            <a:r>
              <a:rPr lang="en-US" dirty="0"/>
              <a:t>“How can we have students at the center of our SLO process?  How can we include students in writing SLO’s?   These are the two questions I have been thinking most about since the conference.”  </a:t>
            </a:r>
          </a:p>
          <a:p>
            <a:pPr marL="0" indent="0">
              <a:buNone/>
            </a:pPr>
            <a:endParaRPr lang="en-US" dirty="0" smtClean="0"/>
          </a:p>
          <a:p>
            <a:pPr marL="0" indent="0">
              <a:buNone/>
            </a:pPr>
            <a:r>
              <a:rPr lang="en-US" dirty="0"/>
              <a:t>“I now have an easy way to remember how to write SLOs.  Student Learning Outcomes should SOAR, meaning they should be</a:t>
            </a:r>
            <a:r>
              <a:rPr lang="en-US" dirty="0" smtClean="0"/>
              <a:t>:</a:t>
            </a:r>
          </a:p>
          <a:p>
            <a:pPr marL="0" indent="0">
              <a:buNone/>
            </a:pPr>
            <a:r>
              <a:rPr lang="en-US" dirty="0"/>
              <a:t/>
            </a:r>
            <a:br>
              <a:rPr lang="en-US" dirty="0"/>
            </a:br>
            <a:r>
              <a:rPr lang="en-US" dirty="0" smtClean="0"/>
              <a:t>	</a:t>
            </a:r>
            <a:r>
              <a:rPr lang="en-US" b="1" dirty="0" smtClean="0"/>
              <a:t>S</a:t>
            </a:r>
            <a:r>
              <a:rPr lang="en-US" dirty="0" smtClean="0"/>
              <a:t>pecific</a:t>
            </a:r>
            <a:r>
              <a:rPr lang="en-US" dirty="0"/>
              <a:t/>
            </a:r>
            <a:br>
              <a:rPr lang="en-US" dirty="0"/>
            </a:br>
            <a:r>
              <a:rPr lang="en-US" dirty="0" smtClean="0"/>
              <a:t>	</a:t>
            </a:r>
            <a:r>
              <a:rPr lang="en-US" b="1" dirty="0" smtClean="0"/>
              <a:t>O</a:t>
            </a:r>
            <a:r>
              <a:rPr lang="en-US" dirty="0" smtClean="0"/>
              <a:t>bservable </a:t>
            </a:r>
            <a:r>
              <a:rPr lang="en-US" dirty="0"/>
              <a:t>and measureable</a:t>
            </a:r>
            <a:br>
              <a:rPr lang="en-US" dirty="0"/>
            </a:br>
            <a:r>
              <a:rPr lang="en-US" dirty="0" smtClean="0"/>
              <a:t>	</a:t>
            </a:r>
            <a:r>
              <a:rPr lang="en-US" b="1" dirty="0" smtClean="0"/>
              <a:t>A</a:t>
            </a:r>
            <a:r>
              <a:rPr lang="en-US" dirty="0" smtClean="0"/>
              <a:t>ppropriate</a:t>
            </a:r>
            <a:r>
              <a:rPr lang="en-US" dirty="0"/>
              <a:t/>
            </a:r>
            <a:br>
              <a:rPr lang="en-US" dirty="0"/>
            </a:br>
            <a:r>
              <a:rPr lang="en-US" dirty="0" smtClean="0"/>
              <a:t>	</a:t>
            </a:r>
            <a:r>
              <a:rPr lang="en-US" b="1" dirty="0" smtClean="0"/>
              <a:t>R</a:t>
            </a:r>
            <a:r>
              <a:rPr lang="en-US" dirty="0" smtClean="0"/>
              <a:t>elevant</a:t>
            </a:r>
            <a:r>
              <a:rPr lang="en-US" dirty="0"/>
              <a:t>” </a:t>
            </a:r>
            <a:r>
              <a:rPr lang="en-US" i="1" dirty="0"/>
              <a:t> </a:t>
            </a:r>
            <a:endParaRPr lang="en-US" dirty="0"/>
          </a:p>
          <a:p>
            <a:pPr marL="0" indent="0">
              <a:buNone/>
            </a:pPr>
            <a:endParaRPr lang="en-US" dirty="0"/>
          </a:p>
        </p:txBody>
      </p:sp>
    </p:spTree>
    <p:extLst>
      <p:ext uri="{BB962C8B-B14F-4D97-AF65-F5344CB8AC3E}">
        <p14:creationId xmlns:p14="http://schemas.microsoft.com/office/powerpoint/2010/main" val="210348763"/>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a:t>“The conversations with colleagues about how to apply new knowledge to our work at Foothill were incredibly inspirational.  More sobering was the discussion on how assessment choices can actually get in the way of recognizing student skills. Students whose experiences are most different from our own may experience a much higher cognitive load than students whose experiences are similar to ours, leaving their skills unrecognized.  I left the conference feeling like I wanted more training on how to use cultural competence to change assessment questions so that they are more accessible to everyone, regardless of their backgrounds.” </a:t>
            </a:r>
            <a:r>
              <a:rPr lang="en-US" i="1" dirty="0"/>
              <a:t> </a:t>
            </a:r>
            <a:endParaRPr lang="en-US" dirty="0"/>
          </a:p>
          <a:p>
            <a:endParaRPr lang="en-US" dirty="0"/>
          </a:p>
        </p:txBody>
      </p:sp>
    </p:spTree>
    <p:extLst>
      <p:ext uri="{BB962C8B-B14F-4D97-AF65-F5344CB8AC3E}">
        <p14:creationId xmlns:p14="http://schemas.microsoft.com/office/powerpoint/2010/main" val="431809582"/>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 April 14</a:t>
            </a:r>
            <a:r>
              <a:rPr lang="en-US" baseline="30000" dirty="0" smtClean="0"/>
              <a:t>th</a:t>
            </a:r>
            <a:r>
              <a:rPr lang="en-US" dirty="0" smtClean="0"/>
              <a:t>,  Eight Faculty Flew to San Dieg0</a:t>
            </a:r>
            <a:endParaRPr lang="en-US" dirty="0"/>
          </a:p>
        </p:txBody>
      </p:sp>
      <p:sp>
        <p:nvSpPr>
          <p:cNvPr id="3" name="Content Placeholder 2"/>
          <p:cNvSpPr>
            <a:spLocks noGrp="1"/>
          </p:cNvSpPr>
          <p:nvPr>
            <p:ph idx="1"/>
          </p:nvPr>
        </p:nvSpPr>
        <p:spPr/>
        <p:txBody>
          <a:bodyPr/>
          <a:lstStyle/>
          <a:p>
            <a:r>
              <a:rPr lang="en-US" dirty="0" smtClean="0"/>
              <a:t>Hilda Fernandez</a:t>
            </a:r>
          </a:p>
          <a:p>
            <a:r>
              <a:rPr lang="en-US" dirty="0" smtClean="0"/>
              <a:t>Jennifer Sinclair</a:t>
            </a:r>
          </a:p>
          <a:p>
            <a:r>
              <a:rPr lang="en-US" dirty="0" smtClean="0"/>
              <a:t>Fatima Jinnah</a:t>
            </a:r>
          </a:p>
          <a:p>
            <a:r>
              <a:rPr lang="en-US" dirty="0" smtClean="0"/>
              <a:t>Katherine </a:t>
            </a:r>
            <a:r>
              <a:rPr lang="en-US" dirty="0" err="1" smtClean="0"/>
              <a:t>Schaefers</a:t>
            </a:r>
            <a:endParaRPr lang="en-US" dirty="0" smtClean="0"/>
          </a:p>
          <a:p>
            <a:r>
              <a:rPr lang="en-US" dirty="0" smtClean="0"/>
              <a:t>Marc </a:t>
            </a:r>
            <a:r>
              <a:rPr lang="en-US" dirty="0" err="1" smtClean="0"/>
              <a:t>Knobel</a:t>
            </a:r>
            <a:endParaRPr lang="en-US" dirty="0" smtClean="0"/>
          </a:p>
          <a:p>
            <a:r>
              <a:rPr lang="en-US" dirty="0" smtClean="0"/>
              <a:t>Rosa Nguyen</a:t>
            </a:r>
          </a:p>
          <a:p>
            <a:r>
              <a:rPr lang="en-US" dirty="0" smtClean="0"/>
              <a:t>Young </a:t>
            </a:r>
            <a:r>
              <a:rPr lang="en-US" dirty="0" err="1" smtClean="0"/>
              <a:t>Hee</a:t>
            </a:r>
            <a:r>
              <a:rPr lang="en-US" dirty="0" smtClean="0"/>
              <a:t> Park Lee</a:t>
            </a:r>
          </a:p>
          <a:p>
            <a:r>
              <a:rPr lang="en-US" dirty="0" smtClean="0"/>
              <a:t>Eric Reed</a:t>
            </a:r>
            <a:endParaRPr lang="en-US" dirty="0"/>
          </a:p>
        </p:txBody>
      </p:sp>
    </p:spTree>
    <p:custDataLst>
      <p:tags r:id="rId1"/>
    </p:custDataLst>
    <p:extLst>
      <p:ext uri="{BB962C8B-B14F-4D97-AF65-F5344CB8AC3E}">
        <p14:creationId xmlns:p14="http://schemas.microsoft.com/office/powerpoint/2010/main" val="1561312552"/>
      </p:ext>
    </p:extLst>
  </p:cSld>
  <p:clrMapOvr>
    <a:masterClrMapping/>
  </p:clrMapOvr>
  <mc:AlternateContent xmlns:mc="http://schemas.openxmlformats.org/markup-compatibility/2006" xmlns:p14="http://schemas.microsoft.com/office/powerpoint/2010/main">
    <mc:Choice Requires="p14">
      <p:transition spd="slow" p14:dur="2000" advTm="12379"/>
    </mc:Choice>
    <mc:Fallback xmlns="">
      <p:transition spd="slow" advTm="12379"/>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mph" presetSubtype="0" fill="hold" grpId="0" nodeType="clickEffect">
                                  <p:stCondLst>
                                    <p:cond delay="0"/>
                                  </p:stCondLst>
                                  <p:childTnLst>
                                    <p:animRot by="21600000">
                                      <p:cBhvr>
                                        <p:cTn id="6" dur="2000" fill="hold"/>
                                        <p:tgtEl>
                                          <p:spTgt spid="3">
                                            <p:txEl>
                                              <p:pRg st="0" end="0"/>
                                            </p:txEl>
                                          </p:spTgt>
                                        </p:tgtEl>
                                        <p:attrNameLst>
                                          <p:attrName>r</p:attrName>
                                        </p:attrNameLst>
                                      </p:cBhvr>
                                    </p:animRot>
                                  </p:childTnLst>
                                </p:cTn>
                              </p:par>
                            </p:childTnLst>
                          </p:cTn>
                        </p:par>
                      </p:childTnLst>
                    </p:cTn>
                  </p:par>
                  <p:par>
                    <p:cTn id="7" fill="hold">
                      <p:stCondLst>
                        <p:cond delay="indefinite"/>
                      </p:stCondLst>
                      <p:childTnLst>
                        <p:par>
                          <p:cTn id="8" fill="hold">
                            <p:stCondLst>
                              <p:cond delay="0"/>
                            </p:stCondLst>
                            <p:childTnLst>
                              <p:par>
                                <p:cTn id="9" presetID="26"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down)">
                                      <p:cBhvr>
                                        <p:cTn id="11" dur="580">
                                          <p:stCondLst>
                                            <p:cond delay="0"/>
                                          </p:stCondLst>
                                        </p:cTn>
                                        <p:tgtEl>
                                          <p:spTgt spid="3">
                                            <p:txEl>
                                              <p:pRg st="1" end="1"/>
                                            </p:txEl>
                                          </p:spTgt>
                                        </p:tgtEl>
                                      </p:cBhvr>
                                    </p:animEffect>
                                    <p:anim calcmode="lin" valueType="num">
                                      <p:cBhvr>
                                        <p:cTn id="12" dur="1822"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13" dur="664"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14" dur="664" tmFilter="0, 0; 0.125,0.2665; 0.25,0.4; 0.375,0.465; 0.5,0.5;  0.625,0.535; 0.75,0.6; 0.875,0.7335; 1,1">
                                          <p:stCondLst>
                                            <p:cond delay="664"/>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15" dur="332" tmFilter="0, 0; 0.125,0.2665; 0.25,0.4; 0.375,0.465; 0.5,0.5;  0.625,0.535; 0.75,0.6; 0.875,0.7335; 1,1">
                                          <p:stCondLst>
                                            <p:cond delay="1324"/>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16" dur="164" tmFilter="0, 0; 0.125,0.2665; 0.25,0.4; 0.375,0.465; 0.5,0.5;  0.625,0.535; 0.75,0.6; 0.875,0.7335; 1,1">
                                          <p:stCondLst>
                                            <p:cond delay="1656"/>
                                          </p:stCondLst>
                                        </p:cTn>
                                        <p:tgtEl>
                                          <p:spTgt spid="3">
                                            <p:txEl>
                                              <p:pRg st="1" end="1"/>
                                            </p:txEl>
                                          </p:spTgt>
                                        </p:tgtEl>
                                        <p:attrNameLst>
                                          <p:attrName>ppt_y</p:attrName>
                                        </p:attrNameLst>
                                      </p:cBhvr>
                                      <p:tavLst>
                                        <p:tav tm="0" fmla="#ppt_y-sin(pi*$)/81">
                                          <p:val>
                                            <p:fltVal val="0"/>
                                          </p:val>
                                        </p:tav>
                                        <p:tav tm="100000">
                                          <p:val>
                                            <p:fltVal val="1"/>
                                          </p:val>
                                        </p:tav>
                                      </p:tavLst>
                                    </p:anim>
                                    <p:animScale>
                                      <p:cBhvr>
                                        <p:cTn id="17" dur="26">
                                          <p:stCondLst>
                                            <p:cond delay="650"/>
                                          </p:stCondLst>
                                        </p:cTn>
                                        <p:tgtEl>
                                          <p:spTgt spid="3">
                                            <p:txEl>
                                              <p:pRg st="1" end="1"/>
                                            </p:txEl>
                                          </p:spTgt>
                                        </p:tgtEl>
                                      </p:cBhvr>
                                      <p:to x="100000" y="60000"/>
                                    </p:animScale>
                                    <p:animScale>
                                      <p:cBhvr>
                                        <p:cTn id="18" dur="166" decel="50000">
                                          <p:stCondLst>
                                            <p:cond delay="676"/>
                                          </p:stCondLst>
                                        </p:cTn>
                                        <p:tgtEl>
                                          <p:spTgt spid="3">
                                            <p:txEl>
                                              <p:pRg st="1" end="1"/>
                                            </p:txEl>
                                          </p:spTgt>
                                        </p:tgtEl>
                                      </p:cBhvr>
                                      <p:to x="100000" y="100000"/>
                                    </p:animScale>
                                    <p:animScale>
                                      <p:cBhvr>
                                        <p:cTn id="19" dur="26">
                                          <p:stCondLst>
                                            <p:cond delay="1312"/>
                                          </p:stCondLst>
                                        </p:cTn>
                                        <p:tgtEl>
                                          <p:spTgt spid="3">
                                            <p:txEl>
                                              <p:pRg st="1" end="1"/>
                                            </p:txEl>
                                          </p:spTgt>
                                        </p:tgtEl>
                                      </p:cBhvr>
                                      <p:to x="100000" y="80000"/>
                                    </p:animScale>
                                    <p:animScale>
                                      <p:cBhvr>
                                        <p:cTn id="20" dur="166" decel="50000">
                                          <p:stCondLst>
                                            <p:cond delay="1338"/>
                                          </p:stCondLst>
                                        </p:cTn>
                                        <p:tgtEl>
                                          <p:spTgt spid="3">
                                            <p:txEl>
                                              <p:pRg st="1" end="1"/>
                                            </p:txEl>
                                          </p:spTgt>
                                        </p:tgtEl>
                                      </p:cBhvr>
                                      <p:to x="100000" y="100000"/>
                                    </p:animScale>
                                    <p:animScale>
                                      <p:cBhvr>
                                        <p:cTn id="21" dur="26">
                                          <p:stCondLst>
                                            <p:cond delay="1642"/>
                                          </p:stCondLst>
                                        </p:cTn>
                                        <p:tgtEl>
                                          <p:spTgt spid="3">
                                            <p:txEl>
                                              <p:pRg st="1" end="1"/>
                                            </p:txEl>
                                          </p:spTgt>
                                        </p:tgtEl>
                                      </p:cBhvr>
                                      <p:to x="100000" y="90000"/>
                                    </p:animScale>
                                    <p:animScale>
                                      <p:cBhvr>
                                        <p:cTn id="22" dur="166" decel="50000">
                                          <p:stCondLst>
                                            <p:cond delay="1668"/>
                                          </p:stCondLst>
                                        </p:cTn>
                                        <p:tgtEl>
                                          <p:spTgt spid="3">
                                            <p:txEl>
                                              <p:pRg st="1" end="1"/>
                                            </p:txEl>
                                          </p:spTgt>
                                        </p:tgtEl>
                                      </p:cBhvr>
                                      <p:to x="100000" y="100000"/>
                                    </p:animScale>
                                    <p:animScale>
                                      <p:cBhvr>
                                        <p:cTn id="23" dur="26">
                                          <p:stCondLst>
                                            <p:cond delay="1808"/>
                                          </p:stCondLst>
                                        </p:cTn>
                                        <p:tgtEl>
                                          <p:spTgt spid="3">
                                            <p:txEl>
                                              <p:pRg st="1" end="1"/>
                                            </p:txEl>
                                          </p:spTgt>
                                        </p:tgtEl>
                                      </p:cBhvr>
                                      <p:to x="100000" y="95000"/>
                                    </p:animScale>
                                    <p:animScale>
                                      <p:cBhvr>
                                        <p:cTn id="24" dur="166" decel="50000">
                                          <p:stCondLst>
                                            <p:cond delay="1834"/>
                                          </p:stCondLst>
                                        </p:cTn>
                                        <p:tgtEl>
                                          <p:spTgt spid="3">
                                            <p:txEl>
                                              <p:pRg st="1" end="1"/>
                                            </p:txEl>
                                          </p:spTgt>
                                        </p:tgtEl>
                                      </p:cBhvr>
                                      <p:to x="100000" y="100000"/>
                                    </p:animScale>
                                  </p:childTnLst>
                                </p:cTn>
                              </p:par>
                            </p:childTnLst>
                          </p:cTn>
                        </p:par>
                      </p:childTnLst>
                    </p:cTn>
                  </p:par>
                  <p:par>
                    <p:cTn id="25" fill="hold">
                      <p:stCondLst>
                        <p:cond delay="indefinite"/>
                      </p:stCondLst>
                      <p:childTnLst>
                        <p:par>
                          <p:cTn id="26" fill="hold">
                            <p:stCondLst>
                              <p:cond delay="0"/>
                            </p:stCondLst>
                            <p:childTnLst>
                              <p:par>
                                <p:cTn id="27" presetID="45" presetClass="entr" presetSubtype="0" fill="hold" grpId="0" nodeType="click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Effect transition="in" filter="fade">
                                      <p:cBhvr>
                                        <p:cTn id="29" dur="2000"/>
                                        <p:tgtEl>
                                          <p:spTgt spid="3">
                                            <p:txEl>
                                              <p:pRg st="2" end="2"/>
                                            </p:txEl>
                                          </p:spTgt>
                                        </p:tgtEl>
                                      </p:cBhvr>
                                    </p:animEffect>
                                    <p:anim calcmode="lin" valueType="num">
                                      <p:cBhvr>
                                        <p:cTn id="30" dur="2000" fill="hold"/>
                                        <p:tgtEl>
                                          <p:spTgt spid="3">
                                            <p:txEl>
                                              <p:pRg st="2" end="2"/>
                                            </p:txEl>
                                          </p:spTgt>
                                        </p:tgtEl>
                                        <p:attrNameLst>
                                          <p:attrName>ppt_w</p:attrName>
                                        </p:attrNameLst>
                                      </p:cBhvr>
                                      <p:tavLst>
                                        <p:tav tm="0" fmla="#ppt_w*sin(2.5*pi*$)">
                                          <p:val>
                                            <p:fltVal val="0"/>
                                          </p:val>
                                        </p:tav>
                                        <p:tav tm="100000">
                                          <p:val>
                                            <p:fltVal val="1"/>
                                          </p:val>
                                        </p:tav>
                                      </p:tavLst>
                                    </p:anim>
                                    <p:anim calcmode="lin" valueType="num">
                                      <p:cBhvr>
                                        <p:cTn id="31" dur="2000" fill="hold"/>
                                        <p:tgtEl>
                                          <p:spTgt spid="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wipe(down)">
                                      <p:cBhvr>
                                        <p:cTn id="36" dur="500"/>
                                        <p:tgtEl>
                                          <p:spTgt spid="3">
                                            <p:txEl>
                                              <p:pRg st="3" end="3"/>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6" presetClass="entr" presetSubtype="21" fill="hold" grpId="0" nodeType="click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barn(inVertical)">
                                      <p:cBhvr>
                                        <p:cTn id="41" dur="500"/>
                                        <p:tgtEl>
                                          <p:spTgt spid="3">
                                            <p:txEl>
                                              <p:pRg st="4" end="4"/>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6" presetClass="entr" presetSubtype="21" fill="hold" grpId="0" nodeType="clickEffect">
                                  <p:stCondLst>
                                    <p:cond delay="0"/>
                                  </p:stCondLst>
                                  <p:childTnLst>
                                    <p:set>
                                      <p:cBhvr>
                                        <p:cTn id="45" dur="1" fill="hold">
                                          <p:stCondLst>
                                            <p:cond delay="0"/>
                                          </p:stCondLst>
                                        </p:cTn>
                                        <p:tgtEl>
                                          <p:spTgt spid="3">
                                            <p:txEl>
                                              <p:pRg st="5" end="5"/>
                                            </p:txEl>
                                          </p:spTgt>
                                        </p:tgtEl>
                                        <p:attrNameLst>
                                          <p:attrName>style.visibility</p:attrName>
                                        </p:attrNameLst>
                                      </p:cBhvr>
                                      <p:to>
                                        <p:strVal val="visible"/>
                                      </p:to>
                                    </p:set>
                                    <p:animEffect transition="in" filter="barn(inVertical)">
                                      <p:cBhvr>
                                        <p:cTn id="46" dur="500"/>
                                        <p:tgtEl>
                                          <p:spTgt spid="3">
                                            <p:txEl>
                                              <p:pRg st="5" end="5"/>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31" presetClass="entr" presetSubtype="0" fill="hold" grpId="0" nodeType="clickEffect">
                                  <p:stCondLst>
                                    <p:cond delay="0"/>
                                  </p:stCondLst>
                                  <p:childTnLst>
                                    <p:set>
                                      <p:cBhvr>
                                        <p:cTn id="50" dur="1" fill="hold">
                                          <p:stCondLst>
                                            <p:cond delay="0"/>
                                          </p:stCondLst>
                                        </p:cTn>
                                        <p:tgtEl>
                                          <p:spTgt spid="3">
                                            <p:txEl>
                                              <p:pRg st="6" end="6"/>
                                            </p:txEl>
                                          </p:spTgt>
                                        </p:tgtEl>
                                        <p:attrNameLst>
                                          <p:attrName>style.visibility</p:attrName>
                                        </p:attrNameLst>
                                      </p:cBhvr>
                                      <p:to>
                                        <p:strVal val="visible"/>
                                      </p:to>
                                    </p:set>
                                    <p:anim calcmode="lin" valueType="num">
                                      <p:cBhvr>
                                        <p:cTn id="51" dur="1000" fill="hold"/>
                                        <p:tgtEl>
                                          <p:spTgt spid="3">
                                            <p:txEl>
                                              <p:pRg st="6" end="6"/>
                                            </p:txEl>
                                          </p:spTgt>
                                        </p:tgtEl>
                                        <p:attrNameLst>
                                          <p:attrName>ppt_w</p:attrName>
                                        </p:attrNameLst>
                                      </p:cBhvr>
                                      <p:tavLst>
                                        <p:tav tm="0">
                                          <p:val>
                                            <p:fltVal val="0"/>
                                          </p:val>
                                        </p:tav>
                                        <p:tav tm="100000">
                                          <p:val>
                                            <p:strVal val="#ppt_w"/>
                                          </p:val>
                                        </p:tav>
                                      </p:tavLst>
                                    </p:anim>
                                    <p:anim calcmode="lin" valueType="num">
                                      <p:cBhvr>
                                        <p:cTn id="52" dur="1000" fill="hold"/>
                                        <p:tgtEl>
                                          <p:spTgt spid="3">
                                            <p:txEl>
                                              <p:pRg st="6" end="6"/>
                                            </p:txEl>
                                          </p:spTgt>
                                        </p:tgtEl>
                                        <p:attrNameLst>
                                          <p:attrName>ppt_h</p:attrName>
                                        </p:attrNameLst>
                                      </p:cBhvr>
                                      <p:tavLst>
                                        <p:tav tm="0">
                                          <p:val>
                                            <p:fltVal val="0"/>
                                          </p:val>
                                        </p:tav>
                                        <p:tav tm="100000">
                                          <p:val>
                                            <p:strVal val="#ppt_h"/>
                                          </p:val>
                                        </p:tav>
                                      </p:tavLst>
                                    </p:anim>
                                    <p:anim calcmode="lin" valueType="num">
                                      <p:cBhvr>
                                        <p:cTn id="53" dur="100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4" dur="1000"/>
                                        <p:tgtEl>
                                          <p:spTgt spid="3">
                                            <p:txEl>
                                              <p:pRg st="6" end="6"/>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53" presetClass="entr" presetSubtype="16" fill="hold" grpId="0" nodeType="clickEffect">
                                  <p:stCondLst>
                                    <p:cond delay="0"/>
                                  </p:stCondLst>
                                  <p:childTnLst>
                                    <p:set>
                                      <p:cBhvr>
                                        <p:cTn id="58" dur="1" fill="hold">
                                          <p:stCondLst>
                                            <p:cond delay="0"/>
                                          </p:stCondLst>
                                        </p:cTn>
                                        <p:tgtEl>
                                          <p:spTgt spid="3">
                                            <p:txEl>
                                              <p:pRg st="7" end="7"/>
                                            </p:txEl>
                                          </p:spTgt>
                                        </p:tgtEl>
                                        <p:attrNameLst>
                                          <p:attrName>style.visibility</p:attrName>
                                        </p:attrNameLst>
                                      </p:cBhvr>
                                      <p:to>
                                        <p:strVal val="visible"/>
                                      </p:to>
                                    </p:set>
                                    <p:anim calcmode="lin" valueType="num">
                                      <p:cBhvr>
                                        <p:cTn id="59" dur="500" fill="hold"/>
                                        <p:tgtEl>
                                          <p:spTgt spid="3">
                                            <p:txEl>
                                              <p:pRg st="7" end="7"/>
                                            </p:txEl>
                                          </p:spTgt>
                                        </p:tgtEl>
                                        <p:attrNameLst>
                                          <p:attrName>ppt_w</p:attrName>
                                        </p:attrNameLst>
                                      </p:cBhvr>
                                      <p:tavLst>
                                        <p:tav tm="0">
                                          <p:val>
                                            <p:fltVal val="0"/>
                                          </p:val>
                                        </p:tav>
                                        <p:tav tm="100000">
                                          <p:val>
                                            <p:strVal val="#ppt_w"/>
                                          </p:val>
                                        </p:tav>
                                      </p:tavLst>
                                    </p:anim>
                                    <p:anim calcmode="lin" valueType="num">
                                      <p:cBhvr>
                                        <p:cTn id="60" dur="500" fill="hold"/>
                                        <p:tgtEl>
                                          <p:spTgt spid="3">
                                            <p:txEl>
                                              <p:pRg st="7" end="7"/>
                                            </p:txEl>
                                          </p:spTgt>
                                        </p:tgtEl>
                                        <p:attrNameLst>
                                          <p:attrName>ppt_h</p:attrName>
                                        </p:attrNameLst>
                                      </p:cBhvr>
                                      <p:tavLst>
                                        <p:tav tm="0">
                                          <p:val>
                                            <p:fltVal val="0"/>
                                          </p:val>
                                        </p:tav>
                                        <p:tav tm="100000">
                                          <p:val>
                                            <p:strVal val="#ppt_h"/>
                                          </p:val>
                                        </p:tav>
                                      </p:tavLst>
                                    </p:anim>
                                    <p:animEffect transition="in" filter="fade">
                                      <p:cBhvr>
                                        <p:cTn id="61"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Faculty engaged in 4 workshops over 2 days</a:t>
            </a:r>
            <a:endParaRPr lang="en-US" dirty="0"/>
          </a:p>
        </p:txBody>
      </p:sp>
      <p:sp>
        <p:nvSpPr>
          <p:cNvPr id="3" name="Content Placeholder 2"/>
          <p:cNvSpPr>
            <a:spLocks noGrp="1"/>
          </p:cNvSpPr>
          <p:nvPr>
            <p:ph idx="1"/>
          </p:nvPr>
        </p:nvSpPr>
        <p:spPr/>
        <p:txBody>
          <a:bodyPr/>
          <a:lstStyle/>
          <a:p>
            <a:r>
              <a:rPr lang="en-US" dirty="0" smtClean="0"/>
              <a:t>Student Learning Outcomes – Fundamentals &amp; New Techniques</a:t>
            </a:r>
          </a:p>
          <a:p>
            <a:r>
              <a:rPr lang="en-US" dirty="0" smtClean="0"/>
              <a:t>Integrating Cultural Competence</a:t>
            </a:r>
          </a:p>
          <a:p>
            <a:r>
              <a:rPr lang="en-US" dirty="0" smtClean="0"/>
              <a:t>Cultural Competence &amp; Measuring Student Learning</a:t>
            </a:r>
          </a:p>
          <a:p>
            <a:r>
              <a:rPr lang="en-US" dirty="0" smtClean="0"/>
              <a:t>Building Your Assessment Process With Improvement in Mind</a:t>
            </a:r>
            <a:endParaRPr lang="en-US" dirty="0"/>
          </a:p>
        </p:txBody>
      </p:sp>
    </p:spTree>
    <p:extLst>
      <p:ext uri="{BB962C8B-B14F-4D97-AF65-F5344CB8AC3E}">
        <p14:creationId xmlns:p14="http://schemas.microsoft.com/office/powerpoint/2010/main" val="3913241700"/>
      </p:ext>
    </p:extLst>
  </p:cSld>
  <p:clrMapOvr>
    <a:masterClrMapping/>
  </p:clrMapOvr>
  <p:transition xmlns:p14="http://schemas.microsoft.com/office/powerpoint/2010/main" spd="med" advTm="4318">
    <p:pull/>
  </p:transitio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Student Learning Outcomes – Fundamentals &amp; New Techniques</a:t>
            </a:r>
            <a:br>
              <a:rPr lang="en-US" dirty="0"/>
            </a:br>
            <a:endParaRPr lang="en-US" dirty="0"/>
          </a:p>
        </p:txBody>
      </p:sp>
      <p:sp>
        <p:nvSpPr>
          <p:cNvPr id="3" name="Content Placeholder 2"/>
          <p:cNvSpPr>
            <a:spLocks noGrp="1"/>
          </p:cNvSpPr>
          <p:nvPr>
            <p:ph idx="1"/>
          </p:nvPr>
        </p:nvSpPr>
        <p:spPr/>
        <p:txBody>
          <a:bodyPr/>
          <a:lstStyle/>
          <a:p>
            <a:r>
              <a:rPr lang="en-US" dirty="0" smtClean="0"/>
              <a:t>A Learning Outcome paints a clear picture of what you expect as a result of your teaching.</a:t>
            </a:r>
          </a:p>
          <a:p>
            <a:pPr marL="0" indent="0">
              <a:buNone/>
            </a:pPr>
            <a:endParaRPr lang="en-US" dirty="0"/>
          </a:p>
          <a:p>
            <a:pPr marL="0" indent="0">
              <a:buNone/>
            </a:pPr>
            <a:endParaRPr lang="en-US" dirty="0" smtClean="0"/>
          </a:p>
        </p:txBody>
      </p:sp>
    </p:spTree>
    <p:extLst>
      <p:ext uri="{BB962C8B-B14F-4D97-AF65-F5344CB8AC3E}">
        <p14:creationId xmlns:p14="http://schemas.microsoft.com/office/powerpoint/2010/main" val="1434903041"/>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By knowing where you intend to go, you increase the chances of you and the learner ending up there.</a:t>
            </a:r>
            <a:endParaRPr lang="en-US" dirty="0"/>
          </a:p>
        </p:txBody>
      </p:sp>
      <p:sp>
        <p:nvSpPr>
          <p:cNvPr id="3" name="Text Placeholder 2"/>
          <p:cNvSpPr>
            <a:spLocks noGrp="1"/>
          </p:cNvSpPr>
          <p:nvPr>
            <p:ph type="body" sz="quarter" idx="13"/>
          </p:nvPr>
        </p:nvSpPr>
        <p:spPr/>
        <p:txBody>
          <a:bodyPr>
            <a:normAutofit/>
          </a:bodyPr>
          <a:lstStyle/>
          <a:p>
            <a:r>
              <a:rPr lang="en-US" dirty="0" smtClean="0"/>
              <a:t>A Good Learning Outcome Helps to Focus and Organize the Instructor	</a:t>
            </a:r>
          </a:p>
        </p:txBody>
      </p:sp>
      <p:sp>
        <p:nvSpPr>
          <p:cNvPr id="4" name="Text Placeholder 3"/>
          <p:cNvSpPr>
            <a:spLocks noGrp="1"/>
          </p:cNvSpPr>
          <p:nvPr>
            <p:ph type="body" idx="1"/>
          </p:nvPr>
        </p:nvSpPr>
        <p:spPr/>
        <p:txBody>
          <a:bodyPr/>
          <a:lstStyle/>
          <a:p>
            <a:pPr marL="800100" lvl="1" indent="-342900">
              <a:buFont typeface="Arial" panose="020B0604020202020204" pitchFamily="34" charset="0"/>
              <a:buChar char="•"/>
            </a:pPr>
            <a:r>
              <a:rPr lang="en-US" dirty="0" smtClean="0"/>
              <a:t>Encourages goal-directed planning</a:t>
            </a:r>
          </a:p>
          <a:p>
            <a:pPr marL="800100" lvl="1" indent="-342900">
              <a:buFont typeface="Arial" panose="020B0604020202020204" pitchFamily="34" charset="0"/>
              <a:buChar char="•"/>
            </a:pPr>
            <a:r>
              <a:rPr lang="en-US" dirty="0" smtClean="0"/>
              <a:t>Helps make decisions about content</a:t>
            </a:r>
          </a:p>
          <a:p>
            <a:pPr marL="800100" lvl="1" indent="-342900">
              <a:buFont typeface="Arial" panose="020B0604020202020204" pitchFamily="34" charset="0"/>
              <a:buChar char="•"/>
            </a:pPr>
            <a:r>
              <a:rPr lang="en-US" dirty="0" smtClean="0"/>
              <a:t>Guides formation, delivery, and evaluation of instruction</a:t>
            </a:r>
            <a:endParaRPr lang="en-US" dirty="0"/>
          </a:p>
          <a:p>
            <a:endParaRPr lang="en-US" dirty="0"/>
          </a:p>
        </p:txBody>
      </p:sp>
    </p:spTree>
    <p:extLst>
      <p:ext uri="{BB962C8B-B14F-4D97-AF65-F5344CB8AC3E}">
        <p14:creationId xmlns:p14="http://schemas.microsoft.com/office/powerpoint/2010/main" val="910714308"/>
      </p:ext>
    </p:extLst>
  </p:cSld>
  <p:clrMapOvr>
    <a:masterClrMapping/>
  </p:clrMapOvr>
  <p:transition xmlns:p14="http://schemas.microsoft.com/office/powerpoint/2010/main" spd="med">
    <p:pull/>
  </p:transitio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Help Students Learn to SOAR with Learning Outcomes that Are:</a:t>
            </a:r>
          </a:p>
        </p:txBody>
      </p:sp>
      <p:sp>
        <p:nvSpPr>
          <p:cNvPr id="3" name="Content Placeholder 2"/>
          <p:cNvSpPr>
            <a:spLocks noGrp="1"/>
          </p:cNvSpPr>
          <p:nvPr>
            <p:ph idx="1"/>
          </p:nvPr>
        </p:nvSpPr>
        <p:spPr/>
        <p:txBody>
          <a:bodyPr/>
          <a:lstStyle/>
          <a:p>
            <a:pPr lvl="1"/>
            <a:r>
              <a:rPr lang="en-US" sz="1800" b="1" u="sng" dirty="0" smtClean="0"/>
              <a:t>S</a:t>
            </a:r>
            <a:r>
              <a:rPr lang="en-US" dirty="0" smtClean="0"/>
              <a:t>pecific</a:t>
            </a:r>
            <a:endParaRPr lang="en-US" dirty="0"/>
          </a:p>
          <a:p>
            <a:pPr lvl="1"/>
            <a:r>
              <a:rPr lang="en-US" sz="1800" b="1" u="sng" dirty="0"/>
              <a:t>O</a:t>
            </a:r>
            <a:r>
              <a:rPr lang="en-US" dirty="0"/>
              <a:t>bservable</a:t>
            </a:r>
          </a:p>
          <a:p>
            <a:pPr lvl="1"/>
            <a:r>
              <a:rPr lang="en-US" sz="1800" b="1" u="sng" dirty="0"/>
              <a:t>A</a:t>
            </a:r>
            <a:r>
              <a:rPr lang="en-US" dirty="0"/>
              <a:t>ppropriate</a:t>
            </a:r>
          </a:p>
          <a:p>
            <a:pPr lvl="1"/>
            <a:r>
              <a:rPr lang="en-US" sz="1800" b="1" u="sng" dirty="0" err="1"/>
              <a:t>R</a:t>
            </a:r>
            <a:r>
              <a:rPr lang="en-US" dirty="0" err="1"/>
              <a:t>elevent</a:t>
            </a:r>
            <a:endParaRPr lang="en-US" dirty="0"/>
          </a:p>
          <a:p>
            <a:endParaRPr lang="en-US" dirty="0"/>
          </a:p>
        </p:txBody>
      </p:sp>
    </p:spTree>
    <p:extLst>
      <p:ext uri="{BB962C8B-B14F-4D97-AF65-F5344CB8AC3E}">
        <p14:creationId xmlns:p14="http://schemas.microsoft.com/office/powerpoint/2010/main" val="4156073487"/>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Integrating Cultural Competence</a:t>
            </a:r>
          </a:p>
        </p:txBody>
      </p:sp>
      <p:sp>
        <p:nvSpPr>
          <p:cNvPr id="3" name="Content Placeholder 2"/>
          <p:cNvSpPr>
            <a:spLocks noGrp="1"/>
          </p:cNvSpPr>
          <p:nvPr>
            <p:ph idx="1"/>
          </p:nvPr>
        </p:nvSpPr>
        <p:spPr/>
        <p:txBody>
          <a:bodyPr/>
          <a:lstStyle/>
          <a:p>
            <a:r>
              <a:rPr lang="en-US" dirty="0" smtClean="0"/>
              <a:t>Our own experiences develop bias within us.  If these biases go unrecognized, we may unintentionally embed them in our assessments, making assessments that get in the way of recognizing student learning.</a:t>
            </a:r>
            <a:endParaRPr lang="en-US" dirty="0"/>
          </a:p>
        </p:txBody>
      </p:sp>
    </p:spTree>
    <p:extLst>
      <p:ext uri="{BB962C8B-B14F-4D97-AF65-F5344CB8AC3E}">
        <p14:creationId xmlns:p14="http://schemas.microsoft.com/office/powerpoint/2010/main" val="409041014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Cultural Competence:  General Principles</a:t>
            </a:r>
            <a:endParaRPr lang="en-US" dirty="0"/>
          </a:p>
        </p:txBody>
      </p:sp>
      <p:sp>
        <p:nvSpPr>
          <p:cNvPr id="3" name="Content Placeholder 2"/>
          <p:cNvSpPr>
            <a:spLocks noGrp="1"/>
          </p:cNvSpPr>
          <p:nvPr>
            <p:ph idx="1"/>
          </p:nvPr>
        </p:nvSpPr>
        <p:spPr/>
        <p:txBody>
          <a:bodyPr/>
          <a:lstStyle/>
          <a:p>
            <a:r>
              <a:rPr lang="en-US" dirty="0" smtClean="0"/>
              <a:t>Begin with a brief assignment about the students’ background.</a:t>
            </a:r>
          </a:p>
          <a:p>
            <a:r>
              <a:rPr lang="en-US" dirty="0" smtClean="0"/>
              <a:t>Hold high expectations for all students and communicate those through the syllabus </a:t>
            </a:r>
          </a:p>
          <a:p>
            <a:pPr lvl="1"/>
            <a:r>
              <a:rPr lang="en-US" dirty="0" smtClean="0"/>
              <a:t>Reading:  The Course Syllabus:  A Learning-Centered Approach)</a:t>
            </a:r>
          </a:p>
          <a:p>
            <a:r>
              <a:rPr lang="en-US" dirty="0" smtClean="0"/>
              <a:t>Use on-going and diagnostic assessment</a:t>
            </a:r>
          </a:p>
          <a:p>
            <a:r>
              <a:rPr lang="en-US" dirty="0" smtClean="0"/>
              <a:t>Be mindful about test items and how they can be interpreted</a:t>
            </a:r>
          </a:p>
          <a:p>
            <a:r>
              <a:rPr lang="en-US" dirty="0" smtClean="0"/>
              <a:t>Build connections between you and your students</a:t>
            </a:r>
          </a:p>
          <a:p>
            <a:r>
              <a:rPr lang="en-US" dirty="0" smtClean="0"/>
              <a:t>Allow students to build connections with one another (intentionally select groups)</a:t>
            </a:r>
          </a:p>
          <a:p>
            <a:r>
              <a:rPr lang="en-US" dirty="0" smtClean="0"/>
              <a:t>Use time flexibly for student needs – understand what is going on with that student.</a:t>
            </a:r>
            <a:endParaRPr lang="en-US" dirty="0"/>
          </a:p>
        </p:txBody>
      </p:sp>
    </p:spTree>
    <p:extLst>
      <p:ext uri="{BB962C8B-B14F-4D97-AF65-F5344CB8AC3E}">
        <p14:creationId xmlns:p14="http://schemas.microsoft.com/office/powerpoint/2010/main" val="3324435679"/>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2|2.6|1.8|0.8|1|0.8|0.6|1.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xmlns=""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163</TotalTime>
  <Words>955</Words>
  <Application>Microsoft Macintosh PowerPoint</Application>
  <PresentationFormat>Custom</PresentationFormat>
  <Paragraphs>109</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Celestial</vt:lpstr>
      <vt:lpstr>Cultural competence in assessment</vt:lpstr>
      <vt:lpstr>Combating Negativity Bias</vt:lpstr>
      <vt:lpstr>On April 14th,  Eight Faculty Flew to San Dieg0</vt:lpstr>
      <vt:lpstr>Faculty engaged in 4 workshops over 2 days</vt:lpstr>
      <vt:lpstr>Student Learning Outcomes – Fundamentals &amp; New Techniques </vt:lpstr>
      <vt:lpstr>By knowing where you intend to go, you increase the chances of you and the learner ending up there.</vt:lpstr>
      <vt:lpstr>Help Students Learn to SOAR with Learning Outcomes that Are:</vt:lpstr>
      <vt:lpstr>Integrating Cultural Competence</vt:lpstr>
      <vt:lpstr>Cultural Competence:  General Principles</vt:lpstr>
      <vt:lpstr>Improve cultural competence categories </vt:lpstr>
      <vt:lpstr>Formalize your assessment development process </vt:lpstr>
      <vt:lpstr>Goals of increased cultural competence </vt:lpstr>
      <vt:lpstr>Building Your Assessment Process With Improvement in Mind </vt:lpstr>
      <vt:lpstr>Developing the assessment Process</vt:lpstr>
      <vt:lpstr>Are my SLOs any good? </vt:lpstr>
      <vt:lpstr>Do I have the right slos?</vt:lpstr>
      <vt:lpstr>Do my slos mean anything? </vt:lpstr>
      <vt:lpstr>Thank you to the Student Equity Workgroup</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Cultural competence in assessment</dc:title>
  <dc:creator>Jennifer Sinclair</dc:creator>
  <cp:lastModifiedBy>Kelaiah</cp:lastModifiedBy>
  <cp:revision>18</cp:revision>
  <dcterms:created xsi:type="dcterms:W3CDTF">2016-05-24T01:05:49Z</dcterms:created>
  <dcterms:modified xsi:type="dcterms:W3CDTF">2016-06-03T20:09:29Z</dcterms:modified>
</cp:coreProperties>
</file>