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13"/>
  </p:notesMasterIdLst>
  <p:sldIdLst>
    <p:sldId id="256" r:id="rId2"/>
    <p:sldId id="334" r:id="rId3"/>
    <p:sldId id="311" r:id="rId4"/>
    <p:sldId id="313" r:id="rId5"/>
    <p:sldId id="331" r:id="rId6"/>
    <p:sldId id="330" r:id="rId7"/>
    <p:sldId id="304" r:id="rId8"/>
    <p:sldId id="332" r:id="rId9"/>
    <p:sldId id="335" r:id="rId10"/>
    <p:sldId id="336" r:id="rId11"/>
    <p:sldId id="296" r:id="rId12"/>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303"/>
    <a:srgbClr val="005B9D"/>
    <a:srgbClr val="D46F71"/>
    <a:srgbClr val="FA8183"/>
    <a:srgbClr val="B1CBF3"/>
    <a:srgbClr val="D5D7FB"/>
    <a:srgbClr val="A60100"/>
    <a:srgbClr val="24532D"/>
    <a:srgbClr val="AED2B7"/>
    <a:srgbClr val="B7E2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6" autoAdjust="0"/>
    <p:restoredTop sz="94675"/>
  </p:normalViewPr>
  <p:slideViewPr>
    <p:cSldViewPr snapToGrid="0" snapToObjects="1">
      <p:cViewPr varScale="1">
        <p:scale>
          <a:sx n="156" d="100"/>
          <a:sy n="156" d="100"/>
        </p:scale>
        <p:origin x="227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ADE113D-CEF0-4B0E-BB44-16DA0D51D9A1}" type="datetimeFigureOut">
              <a:rPr lang="en-US" smtClean="0"/>
              <a:t>9/15/20</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9041DFB-D7B7-4302-917C-7AFFE80B50D0}" type="slidenum">
              <a:rPr lang="en-US" smtClean="0"/>
              <a:t>‹#›</a:t>
            </a:fld>
            <a:endParaRPr lang="en-US" dirty="0"/>
          </a:p>
        </p:txBody>
      </p:sp>
    </p:spTree>
    <p:extLst>
      <p:ext uri="{BB962C8B-B14F-4D97-AF65-F5344CB8AC3E}">
        <p14:creationId xmlns:p14="http://schemas.microsoft.com/office/powerpoint/2010/main" val="19226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41DFB-D7B7-4302-917C-7AFFE80B50D0}" type="slidenum">
              <a:rPr lang="en-US" smtClean="0"/>
              <a:t>7</a:t>
            </a:fld>
            <a:endParaRPr lang="en-US" dirty="0"/>
          </a:p>
        </p:txBody>
      </p:sp>
    </p:spTree>
    <p:extLst>
      <p:ext uri="{BB962C8B-B14F-4D97-AF65-F5344CB8AC3E}">
        <p14:creationId xmlns:p14="http://schemas.microsoft.com/office/powerpoint/2010/main" val="464966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b="0" i="0" dirty="0">
                <a:solidFill>
                  <a:srgbClr val="F6F1E7"/>
                </a:solidFill>
                <a:latin typeface="Calibri" charset="0"/>
                <a:ea typeface="Calibri" charset="0"/>
                <a:cs typeface="Calibri" charset="0"/>
              </a:rPr>
              <a:t>12345 El Monte Road</a:t>
            </a:r>
          </a:p>
          <a:p>
            <a:pPr algn="r"/>
            <a:r>
              <a:rPr lang="en-US" sz="2000" b="0" i="0" dirty="0">
                <a:solidFill>
                  <a:srgbClr val="F6F1E7"/>
                </a:solidFill>
                <a:latin typeface="Calibri" charset="0"/>
                <a:ea typeface="Calibri" charset="0"/>
                <a:cs typeface="Calibri" charset="0"/>
              </a:rPr>
              <a:t>Los Altos Hills, CA 94022</a:t>
            </a:r>
            <a:endParaRPr lang="en-US" sz="2000" b="0" i="0" baseline="0" dirty="0">
              <a:solidFill>
                <a:srgbClr val="F6F1E7"/>
              </a:solidFill>
              <a:latin typeface="Calibri" charset="0"/>
              <a:ea typeface="Calibri" charset="0"/>
              <a:cs typeface="Calibri" charset="0"/>
            </a:endParaRPr>
          </a:p>
          <a:p>
            <a:pPr algn="r"/>
            <a:r>
              <a:rPr lang="en-US" sz="2000" b="1" i="0" dirty="0">
                <a:solidFill>
                  <a:schemeClr val="accent2"/>
                </a:solidFill>
                <a:latin typeface="Calibri" charset="0"/>
                <a:ea typeface="Calibri" charset="0"/>
                <a:cs typeface="Calibri" charset="0"/>
              </a:rPr>
              <a:t>foothill.edu</a:t>
            </a:r>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dirty="0"/>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880248"/>
            <a:ext cx="8088058" cy="3091015"/>
          </a:xfrm>
        </p:spPr>
        <p:txBody>
          <a:bodyPr/>
          <a:lstStyle/>
          <a:p>
            <a:pPr algn="l"/>
            <a:r>
              <a:rPr lang="en-US" sz="4800" dirty="0"/>
              <a:t>Facility Master Plan Update</a:t>
            </a:r>
            <a:br>
              <a:rPr lang="en-US" sz="4800" dirty="0"/>
            </a:br>
            <a:br>
              <a:rPr lang="en-US" dirty="0"/>
            </a:br>
            <a:r>
              <a:rPr lang="en-US" sz="3200" b="0" dirty="0"/>
              <a:t>Bret Watson</a:t>
            </a:r>
            <a:br>
              <a:rPr lang="en-US" sz="3200" b="0" dirty="0"/>
            </a:br>
            <a:r>
              <a:rPr lang="en-US" sz="3200" b="0" dirty="0"/>
              <a:t>VP Finance &amp; Administrative Services</a:t>
            </a:r>
          </a:p>
        </p:txBody>
      </p:sp>
      <p:sp>
        <p:nvSpPr>
          <p:cNvPr id="3" name="Subtitle 2"/>
          <p:cNvSpPr>
            <a:spLocks noGrp="1"/>
          </p:cNvSpPr>
          <p:nvPr>
            <p:ph type="subTitle" idx="1"/>
          </p:nvPr>
        </p:nvSpPr>
        <p:spPr>
          <a:xfrm>
            <a:off x="556411" y="4841342"/>
            <a:ext cx="8088058" cy="989782"/>
          </a:xfrm>
        </p:spPr>
        <p:txBody>
          <a:bodyPr/>
          <a:lstStyle/>
          <a:p>
            <a:r>
              <a:rPr lang="en-US" dirty="0"/>
              <a:t>October 9, 2020</a:t>
            </a:r>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7032-7E6E-934A-B53B-524AFB191900}"/>
              </a:ext>
            </a:extLst>
          </p:cNvPr>
          <p:cNvSpPr>
            <a:spLocks noGrp="1"/>
          </p:cNvSpPr>
          <p:nvPr>
            <p:ph type="title"/>
          </p:nvPr>
        </p:nvSpPr>
        <p:spPr/>
        <p:txBody>
          <a:bodyPr/>
          <a:lstStyle/>
          <a:p>
            <a:r>
              <a:rPr lang="en-US" dirty="0"/>
              <a:t>Prioritization Levels:</a:t>
            </a:r>
          </a:p>
        </p:txBody>
      </p:sp>
      <p:sp>
        <p:nvSpPr>
          <p:cNvPr id="3" name="Content Placeholder 2">
            <a:extLst>
              <a:ext uri="{FF2B5EF4-FFF2-40B4-BE49-F238E27FC236}">
                <a16:creationId xmlns:a16="http://schemas.microsoft.com/office/drawing/2014/main" id="{EFC21362-8A11-2246-B26E-736D977A3B0E}"/>
              </a:ext>
            </a:extLst>
          </p:cNvPr>
          <p:cNvSpPr>
            <a:spLocks noGrp="1"/>
          </p:cNvSpPr>
          <p:nvPr>
            <p:ph idx="1"/>
          </p:nvPr>
        </p:nvSpPr>
        <p:spPr/>
        <p:txBody>
          <a:bodyPr/>
          <a:lstStyle/>
          <a:p>
            <a:r>
              <a:rPr lang="en-US" sz="3200" dirty="0"/>
              <a:t>Measure G bond list prioritization levels:</a:t>
            </a:r>
          </a:p>
          <a:p>
            <a:pPr lvl="1">
              <a:buFont typeface="Wingdings" pitchFamily="2" charset="2"/>
              <a:buChar char="Ø"/>
            </a:pPr>
            <a:r>
              <a:rPr lang="en-US" sz="2400" dirty="0"/>
              <a:t>I is high priority</a:t>
            </a:r>
          </a:p>
          <a:p>
            <a:pPr lvl="1">
              <a:buFont typeface="Wingdings" pitchFamily="2" charset="2"/>
              <a:buChar char="Ø"/>
            </a:pPr>
            <a:r>
              <a:rPr lang="en-US" sz="2400" dirty="0"/>
              <a:t>II is next level of priority</a:t>
            </a:r>
          </a:p>
          <a:p>
            <a:pPr lvl="1">
              <a:buFont typeface="Wingdings" pitchFamily="2" charset="2"/>
              <a:buChar char="Ø"/>
            </a:pPr>
            <a:r>
              <a:rPr lang="en-US" sz="2400" dirty="0"/>
              <a:t>III is lower priority</a:t>
            </a:r>
          </a:p>
          <a:p>
            <a:pPr marL="0" indent="0">
              <a:buNone/>
            </a:pPr>
            <a:endParaRPr lang="en-US" dirty="0"/>
          </a:p>
        </p:txBody>
      </p:sp>
    </p:spTree>
    <p:extLst>
      <p:ext uri="{BB962C8B-B14F-4D97-AF65-F5344CB8AC3E}">
        <p14:creationId xmlns:p14="http://schemas.microsoft.com/office/powerpoint/2010/main" val="71515884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endParaRPr lang="en-US" dirty="0"/>
          </a:p>
          <a:p>
            <a:pPr marL="0" indent="0" algn="ctr">
              <a:buNone/>
            </a:pPr>
            <a:r>
              <a:rPr lang="en-US" sz="4800" b="1" dirty="0">
                <a:solidFill>
                  <a:srgbClr val="8E0303"/>
                </a:solidFill>
                <a:latin typeface="Helvetica Neue"/>
                <a:cs typeface="Helvetica Neue"/>
              </a:rPr>
              <a:t>Questions?</a:t>
            </a:r>
          </a:p>
          <a:p>
            <a:pPr marL="0" indent="0" algn="ctr">
              <a:buNone/>
            </a:pPr>
            <a:endParaRPr lang="en-US" dirty="0">
              <a:solidFill>
                <a:schemeClr val="accent1"/>
              </a:solidFill>
            </a:endParaRPr>
          </a:p>
          <a:p>
            <a:pPr marL="0" indent="0" algn="ctr">
              <a:buNone/>
            </a:pPr>
            <a:endParaRPr lang="en-US" dirty="0">
              <a:solidFill>
                <a:schemeClr val="accent1"/>
              </a:solidFill>
            </a:endParaRPr>
          </a:p>
          <a:p>
            <a:pPr marL="0" indent="0" algn="ctr">
              <a:buNone/>
            </a:pPr>
            <a:endParaRPr lang="en-US" dirty="0">
              <a:solidFill>
                <a:schemeClr val="accent1"/>
              </a:solidFill>
            </a:endParaRPr>
          </a:p>
        </p:txBody>
      </p:sp>
    </p:spTree>
    <p:extLst>
      <p:ext uri="{BB962C8B-B14F-4D97-AF65-F5344CB8AC3E}">
        <p14:creationId xmlns:p14="http://schemas.microsoft.com/office/powerpoint/2010/main" val="7666493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E0B8-4EC4-3E41-A715-01FE7CE0C2B9}"/>
              </a:ext>
            </a:extLst>
          </p:cNvPr>
          <p:cNvSpPr>
            <a:spLocks noGrp="1"/>
          </p:cNvSpPr>
          <p:nvPr>
            <p:ph type="title"/>
          </p:nvPr>
        </p:nvSpPr>
        <p:spPr/>
        <p:txBody>
          <a:bodyPr/>
          <a:lstStyle/>
          <a:p>
            <a:r>
              <a:rPr lang="en-US" dirty="0"/>
              <a:t>Facility Master Plan Background:</a:t>
            </a:r>
          </a:p>
        </p:txBody>
      </p:sp>
      <p:sp>
        <p:nvSpPr>
          <p:cNvPr id="3" name="Content Placeholder 2">
            <a:extLst>
              <a:ext uri="{FF2B5EF4-FFF2-40B4-BE49-F238E27FC236}">
                <a16:creationId xmlns:a16="http://schemas.microsoft.com/office/drawing/2014/main" id="{C772F244-4968-4446-9FB3-1F19F7928B77}"/>
              </a:ext>
            </a:extLst>
          </p:cNvPr>
          <p:cNvSpPr>
            <a:spLocks noGrp="1"/>
          </p:cNvSpPr>
          <p:nvPr>
            <p:ph idx="1"/>
          </p:nvPr>
        </p:nvSpPr>
        <p:spPr>
          <a:xfrm>
            <a:off x="550333" y="2243666"/>
            <a:ext cx="8112653" cy="4614333"/>
          </a:xfrm>
        </p:spPr>
        <p:txBody>
          <a:bodyPr>
            <a:normAutofit fontScale="47500" lnSpcReduction="20000"/>
          </a:bodyPr>
          <a:lstStyle/>
          <a:p>
            <a:pPr marL="228600" lvl="1" indent="0">
              <a:buNone/>
            </a:pPr>
            <a:r>
              <a:rPr lang="en-US" dirty="0"/>
              <a:t>In April 2016 the Board reviewed and approved the 2016-2021 Facilities Master Plan (FMP) for Foothill, along with De Anza and the District. </a:t>
            </a:r>
          </a:p>
          <a:p>
            <a:pPr marL="228600" lvl="1" indent="0">
              <a:buNone/>
            </a:pPr>
            <a:endParaRPr lang="en-US" dirty="0"/>
          </a:p>
          <a:p>
            <a:pPr marL="228600" lvl="1" indent="0">
              <a:buNone/>
            </a:pPr>
            <a:r>
              <a:rPr lang="en-US" dirty="0"/>
              <a:t>Foothill College had two updates of the FMP since:</a:t>
            </a:r>
          </a:p>
          <a:p>
            <a:pPr lvl="1">
              <a:buFont typeface="Arial" panose="020B0604020202020204" pitchFamily="34" charset="0"/>
              <a:buChar char="•"/>
            </a:pPr>
            <a:r>
              <a:rPr lang="en-US" dirty="0"/>
              <a:t>June 2017 – change regarding student services relocating back to the middle of campus</a:t>
            </a:r>
          </a:p>
          <a:p>
            <a:pPr lvl="1">
              <a:buFont typeface="Arial" panose="020B0604020202020204" pitchFamily="34" charset="0"/>
              <a:buChar char="•"/>
            </a:pPr>
            <a:r>
              <a:rPr lang="en-US" dirty="0"/>
              <a:t>November 2019 – updates to bond list and FMP anticipating Measure G Bond election (March 3, 2020)</a:t>
            </a:r>
          </a:p>
          <a:p>
            <a:pPr marL="228600" lvl="1" indent="0">
              <a:buNone/>
            </a:pPr>
            <a:endParaRPr lang="en-US" dirty="0"/>
          </a:p>
          <a:p>
            <a:pPr marL="228600" lvl="1" indent="0">
              <a:buNone/>
            </a:pPr>
            <a:r>
              <a:rPr lang="en-US" dirty="0"/>
              <a:t>Foothill assembled a new FMP Study Group in May 2020</a:t>
            </a:r>
          </a:p>
          <a:p>
            <a:pPr lvl="1"/>
            <a:r>
              <a:rPr lang="en-US" dirty="0"/>
              <a:t>Due to the anticipated changes of members of R &amp; R</a:t>
            </a:r>
          </a:p>
          <a:p>
            <a:pPr lvl="1"/>
            <a:r>
              <a:rPr lang="en-US" dirty="0"/>
              <a:t>The FMP Study Group consists of:</a:t>
            </a:r>
          </a:p>
          <a:p>
            <a:pPr lvl="2"/>
            <a:r>
              <a:rPr lang="en-US" dirty="0"/>
              <a:t>Students (3)</a:t>
            </a:r>
          </a:p>
          <a:p>
            <a:pPr lvl="2"/>
            <a:r>
              <a:rPr lang="en-US" dirty="0"/>
              <a:t>Faculty (3)</a:t>
            </a:r>
          </a:p>
          <a:p>
            <a:pPr lvl="2"/>
            <a:r>
              <a:rPr lang="en-US" dirty="0"/>
              <a:t>Staff (3)</a:t>
            </a:r>
          </a:p>
          <a:p>
            <a:pPr lvl="2"/>
            <a:r>
              <a:rPr lang="en-US" dirty="0"/>
              <a:t>Administrators (3)</a:t>
            </a:r>
          </a:p>
          <a:p>
            <a:endParaRPr lang="en-US" dirty="0"/>
          </a:p>
          <a:p>
            <a:pPr marL="228600" lvl="1" indent="0">
              <a:buNone/>
            </a:pPr>
            <a:endParaRPr lang="en-US" dirty="0"/>
          </a:p>
          <a:p>
            <a:endParaRPr lang="en-US" dirty="0"/>
          </a:p>
          <a:p>
            <a:endParaRPr lang="en-US" dirty="0"/>
          </a:p>
        </p:txBody>
      </p:sp>
    </p:spTree>
    <p:extLst>
      <p:ext uri="{BB962C8B-B14F-4D97-AF65-F5344CB8AC3E}">
        <p14:creationId xmlns:p14="http://schemas.microsoft.com/office/powerpoint/2010/main" val="426969287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6BA7D-6131-4E4B-9E82-FB165A4EBFA5}"/>
              </a:ext>
            </a:extLst>
          </p:cNvPr>
          <p:cNvSpPr>
            <a:spLocks noGrp="1"/>
          </p:cNvSpPr>
          <p:nvPr>
            <p:ph sz="half" idx="10"/>
          </p:nvPr>
        </p:nvSpPr>
        <p:spPr>
          <a:xfrm>
            <a:off x="80921" y="1867546"/>
            <a:ext cx="8998344" cy="4052807"/>
          </a:xfrm>
        </p:spPr>
        <p:txBody>
          <a:bodyPr>
            <a:normAutofit/>
          </a:bodyPr>
          <a:lstStyle/>
          <a:p>
            <a:pPr>
              <a:buFont typeface="Wingdings" pitchFamily="2" charset="2"/>
              <a:buChar char="v"/>
            </a:pPr>
            <a:r>
              <a:rPr lang="en-US" b="1" dirty="0">
                <a:latin typeface="Helvetica Neue"/>
                <a:cs typeface="Helvetica Neue"/>
              </a:rPr>
              <a:t>Prioritization of the Measure G bond project list</a:t>
            </a:r>
          </a:p>
          <a:p>
            <a:pPr marL="0" indent="0">
              <a:buNone/>
            </a:pPr>
            <a:endParaRPr lang="en-US" b="1" dirty="0">
              <a:latin typeface="Helvetica Neue"/>
              <a:cs typeface="Helvetica Neue"/>
            </a:endParaRPr>
          </a:p>
          <a:p>
            <a:pPr>
              <a:buFont typeface="Wingdings" pitchFamily="2" charset="2"/>
              <a:buChar char="v"/>
            </a:pPr>
            <a:r>
              <a:rPr lang="en-US" b="1" dirty="0">
                <a:latin typeface="Helvetica Neue"/>
                <a:cs typeface="Helvetica Neue"/>
              </a:rPr>
              <a:t>Participate in the Development of the 5 Year Facility Master Plan for Foothill College</a:t>
            </a:r>
            <a:endParaRPr lang="en-US" dirty="0">
              <a:latin typeface="Helvetica Neue"/>
              <a:cs typeface="Helvetica Neue"/>
            </a:endParaRPr>
          </a:p>
          <a:p>
            <a:pPr marL="228600" lvl="1" indent="0">
              <a:buSzPct val="100000"/>
              <a:buNone/>
            </a:pPr>
            <a:endParaRPr lang="en-US" dirty="0">
              <a:latin typeface="Helvetica Neue"/>
              <a:cs typeface="Helvetica Neue"/>
            </a:endParaRPr>
          </a:p>
        </p:txBody>
      </p:sp>
      <p:sp>
        <p:nvSpPr>
          <p:cNvPr id="3" name="Title 2">
            <a:extLst>
              <a:ext uri="{FF2B5EF4-FFF2-40B4-BE49-F238E27FC236}">
                <a16:creationId xmlns:a16="http://schemas.microsoft.com/office/drawing/2014/main" id="{143607BB-D0D9-5040-A0CF-6D3E529B1476}"/>
              </a:ext>
            </a:extLst>
          </p:cNvPr>
          <p:cNvSpPr>
            <a:spLocks noGrp="1"/>
          </p:cNvSpPr>
          <p:nvPr>
            <p:ph type="title"/>
          </p:nvPr>
        </p:nvSpPr>
        <p:spPr/>
        <p:txBody>
          <a:bodyPr/>
          <a:lstStyle/>
          <a:p>
            <a:r>
              <a:rPr lang="en-US" dirty="0"/>
              <a:t>Priorities of the FMP Study Group:</a:t>
            </a:r>
          </a:p>
        </p:txBody>
      </p:sp>
    </p:spTree>
    <p:extLst>
      <p:ext uri="{BB962C8B-B14F-4D97-AF65-F5344CB8AC3E}">
        <p14:creationId xmlns:p14="http://schemas.microsoft.com/office/powerpoint/2010/main" val="314189450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D75-B1D8-A545-A771-AE669C6EEEB3}"/>
              </a:ext>
            </a:extLst>
          </p:cNvPr>
          <p:cNvSpPr>
            <a:spLocks noGrp="1"/>
          </p:cNvSpPr>
          <p:nvPr>
            <p:ph type="title"/>
          </p:nvPr>
        </p:nvSpPr>
        <p:spPr/>
        <p:txBody>
          <a:bodyPr/>
          <a:lstStyle/>
          <a:p>
            <a:r>
              <a:rPr lang="en-US" dirty="0"/>
              <a:t>5 Year FMP Development:</a:t>
            </a:r>
          </a:p>
        </p:txBody>
      </p:sp>
      <p:sp>
        <p:nvSpPr>
          <p:cNvPr id="3" name="Content Placeholder 2">
            <a:extLst>
              <a:ext uri="{FF2B5EF4-FFF2-40B4-BE49-F238E27FC236}">
                <a16:creationId xmlns:a16="http://schemas.microsoft.com/office/drawing/2014/main" id="{E538F8A3-5CF2-9B4E-82B4-175835F50339}"/>
              </a:ext>
            </a:extLst>
          </p:cNvPr>
          <p:cNvSpPr>
            <a:spLocks noGrp="1"/>
          </p:cNvSpPr>
          <p:nvPr>
            <p:ph idx="1"/>
          </p:nvPr>
        </p:nvSpPr>
        <p:spPr>
          <a:xfrm>
            <a:off x="-151141" y="1939531"/>
            <a:ext cx="8662986" cy="4661530"/>
          </a:xfrm>
        </p:spPr>
        <p:txBody>
          <a:bodyPr>
            <a:normAutofit fontScale="55000" lnSpcReduction="20000"/>
          </a:bodyPr>
          <a:lstStyle/>
          <a:p>
            <a:pPr marL="228600" lvl="1" indent="0">
              <a:buNone/>
            </a:pPr>
            <a:r>
              <a:rPr lang="en-US" sz="4000" dirty="0"/>
              <a:t>Foothill College, De Anza College and the District are developing their 5 Year FMP’s.</a:t>
            </a:r>
          </a:p>
          <a:p>
            <a:pPr lvl="1">
              <a:buFont typeface="Arial" panose="020B0604020202020204" pitchFamily="34" charset="0"/>
              <a:buChar char="•"/>
            </a:pPr>
            <a:r>
              <a:rPr lang="en-US" sz="4000" dirty="0"/>
              <a:t>Gensler (contractor) has been hired to help to facilitate the development of the FMP’s. </a:t>
            </a:r>
          </a:p>
          <a:p>
            <a:pPr lvl="1">
              <a:buFont typeface="Arial" panose="020B0604020202020204" pitchFamily="34" charset="0"/>
              <a:buChar char="•"/>
            </a:pPr>
            <a:endParaRPr lang="en-US" dirty="0"/>
          </a:p>
          <a:p>
            <a:pPr marL="228600" lvl="1" indent="0">
              <a:buNone/>
            </a:pPr>
            <a:r>
              <a:rPr lang="en-US" dirty="0"/>
              <a:t>FMP Study Group is participating in </a:t>
            </a:r>
            <a:r>
              <a:rPr lang="en-US" b="1" dirty="0"/>
              <a:t>6 task force meetings </a:t>
            </a:r>
            <a:r>
              <a:rPr lang="en-US" dirty="0"/>
              <a:t>with Gensler to assist in developing the Foothill’s FMP.</a:t>
            </a:r>
          </a:p>
          <a:p>
            <a:pPr lvl="2"/>
            <a:r>
              <a:rPr lang="en-US" dirty="0"/>
              <a:t>Adding 10-14 additional members (faculty, staff, and administrators) of the college to represent a cross section of the campus divisions (Instruction, Student Services and Administrative Services)</a:t>
            </a:r>
          </a:p>
          <a:p>
            <a:pPr lvl="2"/>
            <a:r>
              <a:rPr lang="en-US" dirty="0"/>
              <a:t>Infinity group leaders asked to join</a:t>
            </a:r>
          </a:p>
          <a:p>
            <a:pPr lvl="2"/>
            <a:r>
              <a:rPr lang="en-US" dirty="0"/>
              <a:t>Students will participate in up to 3 focus group sessions</a:t>
            </a:r>
          </a:p>
          <a:p>
            <a:pPr lvl="2"/>
            <a:r>
              <a:rPr lang="en-US" dirty="0">
                <a:solidFill>
                  <a:srgbClr val="8E0303"/>
                </a:solidFill>
              </a:rPr>
              <a:t>Additional Personnel (faculty, staff, deans)/Students maybe added if task force requires input/discussion from particular program(s)</a:t>
            </a:r>
          </a:p>
          <a:p>
            <a:pPr marL="457200" lvl="2" indent="0">
              <a:buNone/>
            </a:pPr>
            <a:endParaRPr lang="en-US" dirty="0"/>
          </a:p>
          <a:p>
            <a:pPr marL="2286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42845964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D75-B1D8-A545-A771-AE669C6EEEB3}"/>
              </a:ext>
            </a:extLst>
          </p:cNvPr>
          <p:cNvSpPr>
            <a:spLocks noGrp="1"/>
          </p:cNvSpPr>
          <p:nvPr>
            <p:ph type="title"/>
          </p:nvPr>
        </p:nvSpPr>
        <p:spPr/>
        <p:txBody>
          <a:bodyPr/>
          <a:lstStyle/>
          <a:p>
            <a:r>
              <a:rPr lang="en-US" dirty="0"/>
              <a:t>5 Year FMP Dates:</a:t>
            </a:r>
          </a:p>
        </p:txBody>
      </p:sp>
      <p:sp>
        <p:nvSpPr>
          <p:cNvPr id="3" name="Content Placeholder 2">
            <a:extLst>
              <a:ext uri="{FF2B5EF4-FFF2-40B4-BE49-F238E27FC236}">
                <a16:creationId xmlns:a16="http://schemas.microsoft.com/office/drawing/2014/main" id="{E538F8A3-5CF2-9B4E-82B4-175835F50339}"/>
              </a:ext>
            </a:extLst>
          </p:cNvPr>
          <p:cNvSpPr>
            <a:spLocks noGrp="1"/>
          </p:cNvSpPr>
          <p:nvPr>
            <p:ph idx="1"/>
          </p:nvPr>
        </p:nvSpPr>
        <p:spPr>
          <a:xfrm>
            <a:off x="217118" y="1592184"/>
            <a:ext cx="8585919" cy="4924853"/>
          </a:xfrm>
          <a:ln>
            <a:solidFill>
              <a:schemeClr val="accent1"/>
            </a:solidFill>
          </a:ln>
        </p:spPr>
        <p:txBody>
          <a:bodyPr>
            <a:normAutofit fontScale="77500" lnSpcReduction="20000"/>
          </a:bodyPr>
          <a:lstStyle/>
          <a:p>
            <a:pPr marL="685800" lvl="3" indent="0">
              <a:buNone/>
            </a:pPr>
            <a:endParaRPr lang="en-US" dirty="0"/>
          </a:p>
          <a:p>
            <a:pPr lvl="2">
              <a:buFont typeface="Wingdings" pitchFamily="2" charset="2"/>
              <a:buChar char="q"/>
            </a:pPr>
            <a:r>
              <a:rPr lang="en-US" dirty="0">
                <a:solidFill>
                  <a:srgbClr val="8E0303"/>
                </a:solidFill>
              </a:rPr>
              <a:t>Oct. 9, 2020 </a:t>
            </a:r>
            <a:r>
              <a:rPr lang="en-US" dirty="0"/>
              <a:t>– 1</a:t>
            </a:r>
            <a:r>
              <a:rPr lang="en-US" baseline="30000" dirty="0"/>
              <a:t>st</a:t>
            </a:r>
            <a:r>
              <a:rPr lang="en-US" dirty="0"/>
              <a:t> of six task force meetings.</a:t>
            </a:r>
          </a:p>
          <a:p>
            <a:pPr lvl="3">
              <a:buFont typeface="Arial" panose="020B0604020202020204" pitchFamily="34" charset="0"/>
              <a:buChar char="•"/>
            </a:pPr>
            <a:r>
              <a:rPr lang="en-US" dirty="0"/>
              <a:t>Task force meetings will be from Oct. 2020 through February 2021.</a:t>
            </a:r>
          </a:p>
          <a:p>
            <a:pPr lvl="3">
              <a:buFont typeface="Arial" panose="020B0604020202020204" pitchFamily="34" charset="0"/>
              <a:buChar char="•"/>
            </a:pPr>
            <a:r>
              <a:rPr lang="en-US" dirty="0"/>
              <a:t>Student focus groups (3) to be scheduled</a:t>
            </a:r>
          </a:p>
          <a:p>
            <a:pPr marL="685800" lvl="3" indent="0">
              <a:buNone/>
            </a:pPr>
            <a:endParaRPr lang="en-US" dirty="0"/>
          </a:p>
          <a:p>
            <a:pPr lvl="2">
              <a:buFont typeface="Wingdings" pitchFamily="2" charset="2"/>
              <a:buChar char="q"/>
            </a:pPr>
            <a:r>
              <a:rPr lang="en-US" dirty="0">
                <a:solidFill>
                  <a:srgbClr val="8E0303"/>
                </a:solidFill>
              </a:rPr>
              <a:t>March 2021 </a:t>
            </a:r>
            <a:r>
              <a:rPr lang="en-US" dirty="0"/>
              <a:t>- R&amp;R Council reviews and approves 5 Year FMP for recommendation to the President</a:t>
            </a:r>
          </a:p>
          <a:p>
            <a:pPr lvl="2">
              <a:buFont typeface="Wingdings" pitchFamily="2" charset="2"/>
              <a:buChar char="q"/>
            </a:pPr>
            <a:endParaRPr lang="en-US" dirty="0"/>
          </a:p>
          <a:p>
            <a:pPr lvl="2">
              <a:buFont typeface="Wingdings" pitchFamily="2" charset="2"/>
              <a:buChar char="q"/>
            </a:pPr>
            <a:r>
              <a:rPr lang="en-US" dirty="0">
                <a:solidFill>
                  <a:srgbClr val="8E0303"/>
                </a:solidFill>
              </a:rPr>
              <a:t>April 2021 </a:t>
            </a:r>
            <a:r>
              <a:rPr lang="en-US" dirty="0"/>
              <a:t>– 5 Year FMP goes to the Board of Trustees for review and approval</a:t>
            </a:r>
          </a:p>
          <a:p>
            <a:pPr lvl="2">
              <a:buFont typeface="Courier New" panose="02070309020205020404" pitchFamily="49" charset="0"/>
              <a:buChar char="o"/>
            </a:pPr>
            <a:endParaRPr lang="en-US" dirty="0"/>
          </a:p>
          <a:p>
            <a:pPr lvl="1"/>
            <a:endParaRPr lang="en-US" dirty="0"/>
          </a:p>
          <a:p>
            <a:endParaRPr lang="en-US" dirty="0"/>
          </a:p>
        </p:txBody>
      </p:sp>
    </p:spTree>
    <p:extLst>
      <p:ext uri="{BB962C8B-B14F-4D97-AF65-F5344CB8AC3E}">
        <p14:creationId xmlns:p14="http://schemas.microsoft.com/office/powerpoint/2010/main" val="6513644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AB13-807C-C643-8058-867221C43252}"/>
              </a:ext>
            </a:extLst>
          </p:cNvPr>
          <p:cNvSpPr>
            <a:spLocks noGrp="1"/>
          </p:cNvSpPr>
          <p:nvPr>
            <p:ph type="title"/>
          </p:nvPr>
        </p:nvSpPr>
        <p:spPr/>
        <p:txBody>
          <a:bodyPr/>
          <a:lstStyle/>
          <a:p>
            <a:r>
              <a:rPr lang="en-US" dirty="0"/>
              <a:t>Prioritization of the Measure G Bond List:</a:t>
            </a:r>
          </a:p>
        </p:txBody>
      </p:sp>
      <p:sp>
        <p:nvSpPr>
          <p:cNvPr id="3" name="Content Placeholder 2">
            <a:extLst>
              <a:ext uri="{FF2B5EF4-FFF2-40B4-BE49-F238E27FC236}">
                <a16:creationId xmlns:a16="http://schemas.microsoft.com/office/drawing/2014/main" id="{AF2D0155-7C91-1C45-97CA-0E55733E86C6}"/>
              </a:ext>
            </a:extLst>
          </p:cNvPr>
          <p:cNvSpPr>
            <a:spLocks noGrp="1"/>
          </p:cNvSpPr>
          <p:nvPr>
            <p:ph idx="1"/>
          </p:nvPr>
        </p:nvSpPr>
        <p:spPr/>
        <p:txBody>
          <a:bodyPr>
            <a:normAutofit fontScale="62500" lnSpcReduction="20000"/>
          </a:bodyPr>
          <a:lstStyle/>
          <a:p>
            <a:r>
              <a:rPr lang="en-US" dirty="0"/>
              <a:t>Started where we left off last year</a:t>
            </a:r>
          </a:p>
          <a:p>
            <a:pPr lvl="1"/>
            <a:r>
              <a:rPr lang="en-US" dirty="0"/>
              <a:t>Work started last year November &amp; December 2019 with former FMP Study Group</a:t>
            </a:r>
          </a:p>
          <a:p>
            <a:pPr lvl="1"/>
            <a:r>
              <a:rPr lang="en-US" dirty="0"/>
              <a:t>With approval from the recent FMP Study Group – VP of Finance and Administrative Services working with District Facilities reviewed and prioritized the Measure G bond list</a:t>
            </a:r>
          </a:p>
          <a:p>
            <a:pPr lvl="1"/>
            <a:r>
              <a:rPr lang="en-US" dirty="0"/>
              <a:t>The new FMP Study Group over the last few weeks reviewed, provided discussion/input worked to add information and reprioritize the bond projects</a:t>
            </a:r>
          </a:p>
          <a:p>
            <a:pPr lvl="1"/>
            <a:r>
              <a:rPr lang="en-US" dirty="0"/>
              <a:t>R &amp; R Council - first read to review and discuss bond project list </a:t>
            </a:r>
          </a:p>
          <a:p>
            <a:pPr marL="228600" lvl="1" indent="0">
              <a:buNone/>
            </a:pPr>
            <a:endParaRPr lang="en-US" dirty="0"/>
          </a:p>
          <a:p>
            <a:pPr marL="0" indent="0">
              <a:buNone/>
            </a:pPr>
            <a:endParaRPr lang="en-US" dirty="0"/>
          </a:p>
        </p:txBody>
      </p:sp>
    </p:spTree>
    <p:extLst>
      <p:ext uri="{BB962C8B-B14F-4D97-AF65-F5344CB8AC3E}">
        <p14:creationId xmlns:p14="http://schemas.microsoft.com/office/powerpoint/2010/main" val="190747077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6E3E-0D1E-4D4B-A035-3359139C89C8}"/>
              </a:ext>
            </a:extLst>
          </p:cNvPr>
          <p:cNvSpPr>
            <a:spLocks noGrp="1"/>
          </p:cNvSpPr>
          <p:nvPr>
            <p:ph type="title"/>
          </p:nvPr>
        </p:nvSpPr>
        <p:spPr/>
        <p:txBody>
          <a:bodyPr/>
          <a:lstStyle/>
          <a:p>
            <a:r>
              <a:rPr lang="en-US" dirty="0"/>
              <a:t>Measure G Bond List Dates:</a:t>
            </a:r>
          </a:p>
        </p:txBody>
      </p:sp>
      <p:sp>
        <p:nvSpPr>
          <p:cNvPr id="3" name="Content Placeholder 2">
            <a:extLst>
              <a:ext uri="{FF2B5EF4-FFF2-40B4-BE49-F238E27FC236}">
                <a16:creationId xmlns:a16="http://schemas.microsoft.com/office/drawing/2014/main" id="{61B0CF04-1E83-314A-BC01-75F740B5605D}"/>
              </a:ext>
            </a:extLst>
          </p:cNvPr>
          <p:cNvSpPr>
            <a:spLocks noGrp="1"/>
          </p:cNvSpPr>
          <p:nvPr>
            <p:ph idx="1"/>
          </p:nvPr>
        </p:nvSpPr>
        <p:spPr>
          <a:xfrm>
            <a:off x="97138" y="1881051"/>
            <a:ext cx="8898816" cy="4902926"/>
          </a:xfrm>
        </p:spPr>
        <p:txBody>
          <a:bodyPr>
            <a:normAutofit/>
          </a:bodyPr>
          <a:lstStyle/>
          <a:p>
            <a:pPr>
              <a:buFont typeface="Wingdings" pitchFamily="2" charset="2"/>
              <a:buChar char="q"/>
            </a:pPr>
            <a:r>
              <a:rPr lang="en-US" sz="2400" dirty="0">
                <a:solidFill>
                  <a:srgbClr val="8E0303"/>
                </a:solidFill>
              </a:rPr>
              <a:t>Oct. 9, 2020 </a:t>
            </a:r>
            <a:r>
              <a:rPr lang="en-US" sz="2400" dirty="0"/>
              <a:t>– First Read of Measure G bond list</a:t>
            </a:r>
          </a:p>
          <a:p>
            <a:pPr>
              <a:buFont typeface="Wingdings" pitchFamily="2" charset="2"/>
              <a:buChar char="q"/>
            </a:pPr>
            <a:r>
              <a:rPr lang="en-US" sz="2400" dirty="0">
                <a:solidFill>
                  <a:srgbClr val="8E0303"/>
                </a:solidFill>
              </a:rPr>
              <a:t>Oct. 14, 2020 </a:t>
            </a:r>
            <a:r>
              <a:rPr lang="en-US" sz="2400" dirty="0"/>
              <a:t>– Town Hall (add to Budget Proposal)</a:t>
            </a:r>
          </a:p>
          <a:p>
            <a:pPr>
              <a:buFont typeface="Wingdings" pitchFamily="2" charset="2"/>
              <a:buChar char="q"/>
            </a:pPr>
            <a:r>
              <a:rPr lang="en-US" sz="2400" dirty="0">
                <a:solidFill>
                  <a:srgbClr val="8E0303"/>
                </a:solidFill>
              </a:rPr>
              <a:t>Oct. 16, 2020 </a:t>
            </a:r>
            <a:r>
              <a:rPr lang="en-US" sz="2400" dirty="0"/>
              <a:t>– Second Read of Measure G bond list</a:t>
            </a:r>
          </a:p>
          <a:p>
            <a:pPr>
              <a:buFont typeface="Wingdings" pitchFamily="2" charset="2"/>
              <a:buChar char="q"/>
            </a:pPr>
            <a:r>
              <a:rPr lang="en-US" sz="2400" dirty="0">
                <a:solidFill>
                  <a:srgbClr val="8E0303"/>
                </a:solidFill>
              </a:rPr>
              <a:t>Nov. 2, 2020 </a:t>
            </a:r>
            <a:r>
              <a:rPr lang="en-US" sz="2400" dirty="0"/>
              <a:t>– Board Meeting (with De Anza and District Bond items)</a:t>
            </a:r>
          </a:p>
          <a:p>
            <a:pPr>
              <a:buFont typeface="Wingdings" pitchFamily="2" charset="2"/>
              <a:buChar char="q"/>
            </a:pPr>
            <a:r>
              <a:rPr lang="en-US" sz="2400" dirty="0">
                <a:solidFill>
                  <a:srgbClr val="8E0303"/>
                </a:solidFill>
              </a:rPr>
              <a:t>January – February 2021 </a:t>
            </a:r>
            <a:r>
              <a:rPr lang="en-US" sz="2400" dirty="0"/>
              <a:t>– first issuance of bonds to fund Measure G projects</a:t>
            </a:r>
          </a:p>
          <a:p>
            <a:pPr marL="228600" lvl="1" indent="0">
              <a:buNone/>
            </a:pPr>
            <a:endParaRPr lang="en-US" sz="1800" dirty="0">
              <a:solidFill>
                <a:srgbClr val="005B9D"/>
              </a:solidFill>
            </a:endParaRPr>
          </a:p>
          <a:p>
            <a:pPr marL="0" indent="0">
              <a:buNone/>
            </a:pPr>
            <a:endParaRPr lang="en-US" sz="2000" dirty="0">
              <a:solidFill>
                <a:srgbClr val="005B9D"/>
              </a:solidFill>
            </a:endParaRPr>
          </a:p>
          <a:p>
            <a:endParaRPr lang="en-US" sz="2000" dirty="0"/>
          </a:p>
          <a:p>
            <a:endParaRPr lang="en-US" dirty="0"/>
          </a:p>
        </p:txBody>
      </p:sp>
    </p:spTree>
    <p:extLst>
      <p:ext uri="{BB962C8B-B14F-4D97-AF65-F5344CB8AC3E}">
        <p14:creationId xmlns:p14="http://schemas.microsoft.com/office/powerpoint/2010/main" val="356735927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F75C-94CF-244F-B41F-21A109793071}"/>
              </a:ext>
            </a:extLst>
          </p:cNvPr>
          <p:cNvSpPr>
            <a:spLocks noGrp="1"/>
          </p:cNvSpPr>
          <p:nvPr>
            <p:ph type="title"/>
          </p:nvPr>
        </p:nvSpPr>
        <p:spPr/>
        <p:txBody>
          <a:bodyPr/>
          <a:lstStyle/>
          <a:p>
            <a:r>
              <a:rPr lang="en-US" dirty="0"/>
              <a:t>Measure G Bond Project Key Areas:</a:t>
            </a:r>
          </a:p>
        </p:txBody>
      </p:sp>
      <p:sp>
        <p:nvSpPr>
          <p:cNvPr id="3" name="Content Placeholder 2">
            <a:extLst>
              <a:ext uri="{FF2B5EF4-FFF2-40B4-BE49-F238E27FC236}">
                <a16:creationId xmlns:a16="http://schemas.microsoft.com/office/drawing/2014/main" id="{806405E2-BCD7-5042-AB31-56CD470CA52B}"/>
              </a:ext>
            </a:extLst>
          </p:cNvPr>
          <p:cNvSpPr>
            <a:spLocks noGrp="1"/>
          </p:cNvSpPr>
          <p:nvPr>
            <p:ph idx="1"/>
          </p:nvPr>
        </p:nvSpPr>
        <p:spPr>
          <a:xfrm>
            <a:off x="550332" y="1925260"/>
            <a:ext cx="8112653" cy="4867426"/>
          </a:xfrm>
        </p:spPr>
        <p:txBody>
          <a:bodyPr>
            <a:normAutofit fontScale="40000" lnSpcReduction="20000"/>
          </a:bodyPr>
          <a:lstStyle/>
          <a:p>
            <a:pPr marL="0" indent="0">
              <a:buNone/>
            </a:pPr>
            <a:r>
              <a:rPr lang="en-US" b="1" dirty="0"/>
              <a:t>Equity</a:t>
            </a:r>
            <a:r>
              <a:rPr lang="en-US" dirty="0"/>
              <a:t> is represented in projects including:</a:t>
            </a:r>
          </a:p>
          <a:p>
            <a:pPr lvl="1"/>
            <a:r>
              <a:rPr lang="en-US"/>
              <a:t>Affordable housing </a:t>
            </a:r>
            <a:r>
              <a:rPr lang="en-US" dirty="0"/>
              <a:t>to meet the needs of students and personnel</a:t>
            </a:r>
          </a:p>
          <a:p>
            <a:pPr lvl="1"/>
            <a:r>
              <a:rPr lang="en-US" dirty="0"/>
              <a:t>Adding additional gender neutral restrooms and changing areas for student athletes</a:t>
            </a:r>
          </a:p>
          <a:p>
            <a:pPr marL="228600" lvl="1" indent="0">
              <a:buNone/>
            </a:pPr>
            <a:endParaRPr lang="en-US" dirty="0"/>
          </a:p>
          <a:p>
            <a:pPr marL="228600" lvl="1" indent="0">
              <a:buNone/>
            </a:pPr>
            <a:r>
              <a:rPr lang="en-US" b="1" dirty="0"/>
              <a:t>Student Centered</a:t>
            </a:r>
            <a:r>
              <a:rPr lang="en-US" dirty="0"/>
              <a:t> – look at the student perspective, make improvements so students, faculty, and staff feel that Foothill and the Sunnyvale Center are beautiful, inviting, accessible and safe places to take classes, work and hang out.</a:t>
            </a:r>
          </a:p>
          <a:p>
            <a:pPr marL="228600" lvl="1" indent="0">
              <a:buNone/>
            </a:pPr>
            <a:endParaRPr lang="en-US" dirty="0"/>
          </a:p>
          <a:p>
            <a:pPr marL="228600" lvl="1" indent="0">
              <a:buNone/>
            </a:pPr>
            <a:r>
              <a:rPr lang="en-US" b="1" dirty="0"/>
              <a:t>Accessibility &amp; Safety:</a:t>
            </a:r>
          </a:p>
          <a:p>
            <a:pPr lvl="1">
              <a:buFont typeface="Arial" panose="020B0604020202020204" pitchFamily="34" charset="0"/>
              <a:buChar char="•"/>
            </a:pPr>
            <a:r>
              <a:rPr lang="en-US" b="1" dirty="0"/>
              <a:t>ADA improvements</a:t>
            </a:r>
            <a:r>
              <a:rPr lang="en-US" dirty="0"/>
              <a:t> to our campus to allow for better access for our students, colleagues, community members and visitors to our campus. </a:t>
            </a:r>
          </a:p>
          <a:p>
            <a:pPr lvl="1">
              <a:buFont typeface="Arial" panose="020B0604020202020204" pitchFamily="34" charset="0"/>
              <a:buChar char="•"/>
            </a:pPr>
            <a:r>
              <a:rPr lang="en-US" b="1" dirty="0" err="1"/>
              <a:t>Wifi</a:t>
            </a:r>
            <a:r>
              <a:rPr lang="en-US" b="1" dirty="0"/>
              <a:t> Connectivity</a:t>
            </a:r>
            <a:r>
              <a:rPr lang="en-US" dirty="0"/>
              <a:t> for faculty offices so both faculty &amp; students can access the network with whatever device they are using.</a:t>
            </a:r>
          </a:p>
          <a:p>
            <a:pPr lvl="1">
              <a:buFont typeface="Arial" panose="020B0604020202020204" pitchFamily="34" charset="0"/>
              <a:buChar char="•"/>
            </a:pPr>
            <a:r>
              <a:rPr lang="en-US" b="1" dirty="0"/>
              <a:t>Path lighting</a:t>
            </a:r>
            <a:r>
              <a:rPr lang="en-US" dirty="0"/>
              <a:t> that is safer and more efficient with LED lights</a:t>
            </a:r>
          </a:p>
          <a:p>
            <a:pPr marL="228600" lvl="1" indent="0">
              <a:buNone/>
            </a:pPr>
            <a:endParaRPr lang="en-US" dirty="0"/>
          </a:p>
          <a:p>
            <a:pPr marL="228600" lvl="1" indent="0">
              <a:buNone/>
            </a:pPr>
            <a:r>
              <a:rPr lang="en-US" b="1" dirty="0"/>
              <a:t>Instructional Area Improvements:</a:t>
            </a:r>
          </a:p>
          <a:p>
            <a:pPr lvl="1"/>
            <a:r>
              <a:rPr lang="en-US" dirty="0"/>
              <a:t>Improvements to </a:t>
            </a:r>
            <a:r>
              <a:rPr lang="en-US" b="1" dirty="0"/>
              <a:t>classrooms</a:t>
            </a:r>
          </a:p>
          <a:p>
            <a:pPr lvl="1"/>
            <a:r>
              <a:rPr lang="en-US" dirty="0"/>
              <a:t>Enhancing </a:t>
            </a:r>
            <a:r>
              <a:rPr lang="en-US" b="1" dirty="0"/>
              <a:t>outdoor spaces</a:t>
            </a:r>
            <a:r>
              <a:rPr lang="en-US" dirty="0"/>
              <a:t> that can be used for teaching and gathering</a:t>
            </a:r>
          </a:p>
          <a:p>
            <a:pPr lvl="1"/>
            <a:r>
              <a:rPr lang="en-US" dirty="0"/>
              <a:t>Creating and improving our community spaces</a:t>
            </a:r>
          </a:p>
        </p:txBody>
      </p:sp>
    </p:spTree>
    <p:extLst>
      <p:ext uri="{BB962C8B-B14F-4D97-AF65-F5344CB8AC3E}">
        <p14:creationId xmlns:p14="http://schemas.microsoft.com/office/powerpoint/2010/main" val="84096261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2961-8683-6F47-A4DB-07D448054DE3}"/>
              </a:ext>
            </a:extLst>
          </p:cNvPr>
          <p:cNvSpPr>
            <a:spLocks noGrp="1"/>
          </p:cNvSpPr>
          <p:nvPr>
            <p:ph type="title"/>
          </p:nvPr>
        </p:nvSpPr>
        <p:spPr/>
        <p:txBody>
          <a:bodyPr/>
          <a:lstStyle/>
          <a:p>
            <a:r>
              <a:rPr lang="en-US" dirty="0"/>
              <a:t>Measure G Bond Key Areas Continued:</a:t>
            </a:r>
          </a:p>
        </p:txBody>
      </p:sp>
      <p:sp>
        <p:nvSpPr>
          <p:cNvPr id="3" name="Content Placeholder 2">
            <a:extLst>
              <a:ext uri="{FF2B5EF4-FFF2-40B4-BE49-F238E27FC236}">
                <a16:creationId xmlns:a16="http://schemas.microsoft.com/office/drawing/2014/main" id="{4B36BE97-8EF6-B14C-B54A-3D0B6A981230}"/>
              </a:ext>
            </a:extLst>
          </p:cNvPr>
          <p:cNvSpPr>
            <a:spLocks noGrp="1"/>
          </p:cNvSpPr>
          <p:nvPr>
            <p:ph idx="1"/>
          </p:nvPr>
        </p:nvSpPr>
        <p:spPr/>
        <p:txBody>
          <a:bodyPr>
            <a:normAutofit fontScale="70000" lnSpcReduction="20000"/>
          </a:bodyPr>
          <a:lstStyle/>
          <a:p>
            <a:r>
              <a:rPr lang="en-US" dirty="0"/>
              <a:t>Infrastructure Improvements:</a:t>
            </a:r>
          </a:p>
          <a:p>
            <a:pPr lvl="1"/>
            <a:r>
              <a:rPr lang="en-US" dirty="0"/>
              <a:t>62 Year old campus</a:t>
            </a:r>
          </a:p>
          <a:p>
            <a:pPr lvl="1"/>
            <a:r>
              <a:rPr lang="en-US" dirty="0"/>
              <a:t>Boilers, chillers, HVAC improvements</a:t>
            </a:r>
          </a:p>
          <a:p>
            <a:pPr lvl="1"/>
            <a:r>
              <a:rPr lang="en-US" dirty="0"/>
              <a:t>Electrical, mechanical, water, fire suppression</a:t>
            </a:r>
          </a:p>
          <a:p>
            <a:pPr lvl="1"/>
            <a:r>
              <a:rPr lang="en-US" dirty="0"/>
              <a:t>Roof replacement – composite shingle roofs</a:t>
            </a:r>
          </a:p>
          <a:p>
            <a:pPr marL="228600" lvl="1" indent="0">
              <a:buNone/>
            </a:pPr>
            <a:endParaRPr lang="en-US" dirty="0"/>
          </a:p>
          <a:p>
            <a:pPr marL="228600" lvl="1" indent="0">
              <a:buNone/>
            </a:pPr>
            <a:r>
              <a:rPr lang="en-US" dirty="0"/>
              <a:t>Sustainability</a:t>
            </a:r>
            <a:r>
              <a:rPr lang="en-US" b="1" dirty="0"/>
              <a:t> – </a:t>
            </a:r>
            <a:r>
              <a:rPr lang="en-US" dirty="0"/>
              <a:t>Systems are efficient, clean</a:t>
            </a:r>
          </a:p>
          <a:p>
            <a:pPr lvl="1"/>
            <a:r>
              <a:rPr lang="en-US" dirty="0"/>
              <a:t>Reduce greenhouse gases, moving toward carbon neutral while updating and replacing old systems</a:t>
            </a:r>
          </a:p>
        </p:txBody>
      </p:sp>
    </p:spTree>
    <p:extLst>
      <p:ext uri="{BB962C8B-B14F-4D97-AF65-F5344CB8AC3E}">
        <p14:creationId xmlns:p14="http://schemas.microsoft.com/office/powerpoint/2010/main" val="919921553"/>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110315</TotalTime>
  <Words>788</Words>
  <Application>Microsoft Macintosh PowerPoint</Application>
  <PresentationFormat>On-screen Show (4:3)</PresentationFormat>
  <Paragraphs>91</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Arial</vt:lpstr>
      <vt:lpstr>Calibri</vt:lpstr>
      <vt:lpstr>Century Gothic</vt:lpstr>
      <vt:lpstr>Courier New</vt:lpstr>
      <vt:lpstr>Helvetica Neue</vt:lpstr>
      <vt:lpstr>Helvetica Neue Medium</vt:lpstr>
      <vt:lpstr>Wingdings</vt:lpstr>
      <vt:lpstr>Wingdings 2</vt:lpstr>
      <vt:lpstr>Academic Fall2015</vt:lpstr>
      <vt:lpstr>Facility Master Plan Update  Bret Watson VP Finance &amp; Administrative Services</vt:lpstr>
      <vt:lpstr>Facility Master Plan Background:</vt:lpstr>
      <vt:lpstr>Priorities of the FMP Study Group:</vt:lpstr>
      <vt:lpstr>5 Year FMP Development:</vt:lpstr>
      <vt:lpstr>5 Year FMP Dates:</vt:lpstr>
      <vt:lpstr>Prioritization of the Measure G Bond List:</vt:lpstr>
      <vt:lpstr>Measure G Bond List Dates:</vt:lpstr>
      <vt:lpstr>Measure G Bond Project Key Areas:</vt:lpstr>
      <vt:lpstr>Measure G Bond Key Areas Continued:</vt:lpstr>
      <vt:lpstr>Prioritization Levels: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Microsoft Office User</cp:lastModifiedBy>
  <cp:revision>318</cp:revision>
  <cp:lastPrinted>2018-09-05T20:46:34Z</cp:lastPrinted>
  <dcterms:created xsi:type="dcterms:W3CDTF">2017-07-10T18:20:34Z</dcterms:created>
  <dcterms:modified xsi:type="dcterms:W3CDTF">2020-10-09T18:15:37Z</dcterms:modified>
</cp:coreProperties>
</file>