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1"/>
  </p:notesMasterIdLst>
  <p:sldIdLst>
    <p:sldId id="256" r:id="rId2"/>
    <p:sldId id="269" r:id="rId3"/>
    <p:sldId id="298" r:id="rId4"/>
    <p:sldId id="300" r:id="rId5"/>
    <p:sldId id="301" r:id="rId6"/>
    <p:sldId id="302" r:id="rId7"/>
    <p:sldId id="303" r:id="rId8"/>
    <p:sldId id="304" r:id="rId9"/>
    <p:sldId id="296" r:id="rId1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100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737"/>
  </p:normalViewPr>
  <p:slideViewPr>
    <p:cSldViewPr snapToGrid="0" snapToObjects="1">
      <p:cViewPr varScale="1">
        <p:scale>
          <a:sx n="111" d="100"/>
          <a:sy n="111" d="100"/>
        </p:scale>
        <p:origin x="1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ADE113D-CEF0-4B0E-BB44-16DA0D51D9A1}" type="datetimeFigureOut">
              <a:rPr lang="en-US" smtClean="0"/>
              <a:t>6/4/20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9041DFB-D7B7-4302-917C-7AFFE80B50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5598581"/>
            <a:ext cx="5795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2000" b="0" i="0" baseline="0" dirty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2000" b="1" i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503" y="880248"/>
            <a:ext cx="8088058" cy="3091015"/>
          </a:xfrm>
        </p:spPr>
        <p:txBody>
          <a:bodyPr/>
          <a:lstStyle/>
          <a:p>
            <a:pPr algn="l"/>
            <a:r>
              <a:rPr lang="en-US" sz="4800" dirty="0"/>
              <a:t>Campus Return Plan</a:t>
            </a:r>
            <a:br>
              <a:rPr lang="en-US" sz="48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/>
              <a:t>Bret Watson</a:t>
            </a:r>
            <a:br>
              <a:rPr lang="en-US" sz="3200" b="0" dirty="0"/>
            </a:br>
            <a:r>
              <a:rPr lang="en-US" sz="3200" b="0" dirty="0"/>
              <a:t>VP Finance &amp; Administrative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4841342"/>
            <a:ext cx="8088058" cy="989782"/>
          </a:xfrm>
        </p:spPr>
        <p:txBody>
          <a:bodyPr/>
          <a:lstStyle/>
          <a:p>
            <a:r>
              <a:rPr lang="en-US" dirty="0"/>
              <a:t>May 7, 2020</a:t>
            </a:r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Helvetica Neue"/>
                <a:cs typeface="Helvetica Neue"/>
              </a:rPr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"/>
                <a:cs typeface="Helvetica Neue"/>
              </a:rPr>
              <a:t>District Plan</a:t>
            </a:r>
          </a:p>
          <a:p>
            <a:r>
              <a:rPr lang="en-US" sz="3200" dirty="0">
                <a:latin typeface="Helvetica Neue"/>
                <a:cs typeface="Helvetica Neue"/>
              </a:rPr>
              <a:t>Campus Groups</a:t>
            </a:r>
          </a:p>
          <a:p>
            <a:r>
              <a:rPr lang="en-US" sz="3200" dirty="0">
                <a:latin typeface="Helvetica Neue"/>
                <a:cs typeface="Helvetica Neue"/>
              </a:rPr>
              <a:t>R &amp; R Council Role</a:t>
            </a:r>
          </a:p>
          <a:p>
            <a:pPr marL="0" indent="0">
              <a:buNone/>
            </a:pP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96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E69B6-4BC6-FC45-877C-A2E1D80E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Return to Campus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8EC6DC-5D88-5A40-AB4E-FB867E83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Phased Approach</a:t>
            </a:r>
          </a:p>
          <a:p>
            <a:r>
              <a:rPr lang="en-US" dirty="0"/>
              <a:t>District Leads - Campuses Coordinate with District</a:t>
            </a:r>
          </a:p>
          <a:p>
            <a:r>
              <a:rPr lang="en-US" dirty="0"/>
              <a:t>Follow State and County Guidelines</a:t>
            </a:r>
          </a:p>
          <a:p>
            <a:pPr marL="0" indent="0">
              <a:buNone/>
            </a:pPr>
            <a:endParaRPr lang="en-US" dirty="0"/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6869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89312-2FA4-D846-BCC0-FB47A699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Plan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73EA3-BAE7-5247-823B-5E6A7BCE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28600" lvl="1" indent="0">
              <a:buNone/>
            </a:pPr>
            <a:r>
              <a:rPr lang="en-US" sz="4000" dirty="0"/>
              <a:t>Pre-planning Phase – about 30 days to prepare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60100"/>
                </a:solidFill>
              </a:rPr>
              <a:t>Identify Buildings and classrooms opening first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60100"/>
                </a:solidFill>
              </a:rPr>
              <a:t>Specialized Equipment Needed (Protective glass partitions)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Acquire PPE</a:t>
            </a:r>
          </a:p>
          <a:p>
            <a:pPr lvl="3">
              <a:buFont typeface="Wingdings" pitchFamily="2" charset="2"/>
              <a:buChar char="§"/>
            </a:pPr>
            <a:r>
              <a:rPr lang="en-US" sz="4000" dirty="0"/>
              <a:t>Face masks (FDA Certified/Cal OHSA)</a:t>
            </a:r>
          </a:p>
          <a:p>
            <a:pPr lvl="3">
              <a:buFont typeface="Wingdings" pitchFamily="2" charset="2"/>
              <a:buChar char="§"/>
            </a:pPr>
            <a:r>
              <a:rPr lang="en-US" sz="4000" dirty="0"/>
              <a:t>Gloves</a:t>
            </a:r>
          </a:p>
          <a:p>
            <a:pPr lvl="3">
              <a:buFont typeface="Wingdings" pitchFamily="2" charset="2"/>
              <a:buChar char="§"/>
            </a:pPr>
            <a:r>
              <a:rPr lang="en-US" sz="4000" dirty="0"/>
              <a:t>Hand sanitizer</a:t>
            </a:r>
          </a:p>
          <a:p>
            <a:pPr lvl="3">
              <a:buFont typeface="Wingdings" pitchFamily="2" charset="2"/>
              <a:buChar char="§"/>
            </a:pPr>
            <a:r>
              <a:rPr lang="en-US" sz="4000" dirty="0"/>
              <a:t>Bio Hazzard Containers</a:t>
            </a:r>
          </a:p>
          <a:p>
            <a:pPr lvl="3">
              <a:buFont typeface="Wingdings" pitchFamily="2" charset="2"/>
              <a:buChar char="§"/>
            </a:pPr>
            <a:r>
              <a:rPr lang="en-US" sz="4000" dirty="0">
                <a:solidFill>
                  <a:srgbClr val="A60100"/>
                </a:solidFill>
              </a:rPr>
              <a:t>Shipping and Receiving Issues</a:t>
            </a:r>
          </a:p>
          <a:p>
            <a:pPr marL="0" indent="0">
              <a:buNone/>
            </a:pPr>
            <a:r>
              <a:rPr lang="en-US" dirty="0"/>
              <a:t>   Phase I - Get Classes/Service Areas Ready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Clean classes/service areas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Hand sanitizer for classes/service areas (Gel in and Gel out)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Protective Panels installed (Dental Hygiene/Assisting)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Sneeze Guards for front-line employees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Messaging to prepare for programs/areas returning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84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413B3-8262-234F-9ABE-417C99CB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Plan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E812F3-0205-FC46-9F39-F38619BA0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200" dirty="0"/>
              <a:t>Phase II – Bring some instructional programs back to campus (</a:t>
            </a:r>
            <a:r>
              <a:rPr lang="en-US" sz="2200" dirty="0" err="1"/>
              <a:t>ie</a:t>
            </a:r>
            <a:r>
              <a:rPr lang="en-US" sz="2200" dirty="0"/>
              <a:t> - labs) and some support services.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Manage staffing levels – low at first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Maintain social distancing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Have safety protocols/posted messaging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Cleaning schedule (before and after classes)</a:t>
            </a:r>
          </a:p>
          <a:p>
            <a:r>
              <a:rPr lang="en-US" sz="2200" dirty="0"/>
              <a:t>Phase III – Bring more instructional programs back (face-to-face) to campus and phase in additional support services.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Marked spots on the ground for student lines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Parking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Buses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Food Services/KJ’s Coffee?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Bookstore?</a:t>
            </a:r>
          </a:p>
          <a:p>
            <a:r>
              <a:rPr lang="en-US" sz="2200" dirty="0"/>
              <a:t>Phase IV – Campus Programs are back and support services and personnel to support students.</a:t>
            </a:r>
          </a:p>
          <a:p>
            <a:pPr lvl="1"/>
            <a:r>
              <a:rPr lang="en-US" sz="1800" dirty="0"/>
              <a:t>Protocols in place if there are any cases of the coronavirus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Specialized Contracted Cleaning (all locations that infected person visited)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Quarantine of exposed faculty, staff, students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Return Policy in coordination with County</a:t>
            </a:r>
          </a:p>
          <a:p>
            <a:pPr marL="457200" lvl="2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50345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E931C-5CA7-1546-B2A4-3D7C4009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E125C-A70E-DA4D-BB55-7918AFC4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List of Buildings, Classrooms, and restrooms to open during the early phases.</a:t>
            </a:r>
          </a:p>
          <a:p>
            <a:r>
              <a:rPr lang="en-US" dirty="0"/>
              <a:t>Order specialized equipment (sneeze guards, safety shields/partitions)</a:t>
            </a:r>
          </a:p>
          <a:p>
            <a:r>
              <a:rPr lang="en-US" dirty="0"/>
              <a:t>Order PPE for instructional, service and other personnel areas.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Gel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Hand sanitizer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Gloves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Wipes/cleaner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410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F0439-4758-854A-8DD2-46AFBFA2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Plan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3AC43-B327-9F45-ACAE-BAE5CC537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Coordinate/Consolidate Groups working on Return Plan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Instructional Group (Kristy Lisle)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/>
              <a:t>Labs (Respiratory Therapy, EMT, &amp; Radiology, etc.)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/>
              <a:t>Athletics (Mike </a:t>
            </a:r>
            <a:r>
              <a:rPr lang="en-US" sz="2000"/>
              <a:t>Teijeiro)</a:t>
            </a:r>
            <a:endParaRPr lang="en-US" sz="2000" dirty="0"/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Facilities Group (Bret Watson)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Student Services </a:t>
            </a:r>
          </a:p>
        </p:txBody>
      </p:sp>
    </p:spTree>
    <p:extLst>
      <p:ext uri="{BB962C8B-B14F-4D97-AF65-F5344CB8AC3E}">
        <p14:creationId xmlns:p14="http://schemas.microsoft.com/office/powerpoint/2010/main" val="394818910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235D3-AB11-564E-A384-5E7506ED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&amp; Resource Council Role: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54919C-F7EC-2143-9F05-95A4ACE4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&amp; R Council Meeting May 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Form a Study Group?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Goals would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Help Develop Campus Plan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Consolidate groups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 with District</a:t>
            </a:r>
          </a:p>
        </p:txBody>
      </p:sp>
    </p:spTree>
    <p:extLst>
      <p:ext uri="{BB962C8B-B14F-4D97-AF65-F5344CB8AC3E}">
        <p14:creationId xmlns:p14="http://schemas.microsoft.com/office/powerpoint/2010/main" val="21666264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A60100"/>
                </a:solidFill>
                <a:latin typeface="Helvetica Neue"/>
                <a:cs typeface="Helvetica Neue"/>
              </a:rPr>
              <a:t>Questions?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3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1747</TotalTime>
  <Words>371</Words>
  <Application>Microsoft Macintosh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Century Gothic</vt:lpstr>
      <vt:lpstr>Courier New</vt:lpstr>
      <vt:lpstr>Georgia</vt:lpstr>
      <vt:lpstr>Helvetica Neue</vt:lpstr>
      <vt:lpstr>Helvetica Neue Medium</vt:lpstr>
      <vt:lpstr>ＭＳ Ｐゴシック</vt:lpstr>
      <vt:lpstr>Wingdings</vt:lpstr>
      <vt:lpstr>Wingdings 2</vt:lpstr>
      <vt:lpstr>Arial</vt:lpstr>
      <vt:lpstr>Academic Fall2015</vt:lpstr>
      <vt:lpstr>Campus Return Plan  Bret Watson VP Finance &amp; Administrative Services</vt:lpstr>
      <vt:lpstr>Highlights</vt:lpstr>
      <vt:lpstr>District Return to Campus Plan</vt:lpstr>
      <vt:lpstr>District Plan cont’d</vt:lpstr>
      <vt:lpstr>District Plan Cont’d.</vt:lpstr>
      <vt:lpstr>Campus Plan</vt:lpstr>
      <vt:lpstr>Campus Plan cont’d</vt:lpstr>
      <vt:lpstr>Revenue &amp; Resource Council Role: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Pauline Brown</cp:lastModifiedBy>
  <cp:revision>126</cp:revision>
  <cp:lastPrinted>2018-09-05T20:46:34Z</cp:lastPrinted>
  <dcterms:created xsi:type="dcterms:W3CDTF">2017-07-10T18:20:34Z</dcterms:created>
  <dcterms:modified xsi:type="dcterms:W3CDTF">2020-06-05T00:48:27Z</dcterms:modified>
</cp:coreProperties>
</file>