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6502" r:id="rId1"/>
  </p:sldMasterIdLst>
  <p:notesMasterIdLst>
    <p:notesMasterId r:id="rId13"/>
  </p:notesMasterIdLst>
  <p:handoutMasterIdLst>
    <p:handoutMasterId r:id="rId14"/>
  </p:handoutMasterIdLst>
  <p:sldIdLst>
    <p:sldId id="256" r:id="rId2"/>
    <p:sldId id="328" r:id="rId3"/>
    <p:sldId id="322" r:id="rId4"/>
    <p:sldId id="323" r:id="rId5"/>
    <p:sldId id="324" r:id="rId6"/>
    <p:sldId id="325" r:id="rId7"/>
    <p:sldId id="329" r:id="rId8"/>
    <p:sldId id="330" r:id="rId9"/>
    <p:sldId id="326" r:id="rId10"/>
    <p:sldId id="307" r:id="rId11"/>
    <p:sldId id="317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1827"/>
    <a:srgbClr val="8D1828"/>
    <a:srgbClr val="F6F1E7"/>
    <a:srgbClr val="623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03"/>
    <p:restoredTop sz="94008" autoAdjust="0"/>
  </p:normalViewPr>
  <p:slideViewPr>
    <p:cSldViewPr snapToGrid="0" snapToObjects="1">
      <p:cViewPr varScale="1">
        <p:scale>
          <a:sx n="123" d="100"/>
          <a:sy n="123" d="100"/>
        </p:scale>
        <p:origin x="15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D0AEE1-1FBE-4B86-8B47-0E0765CD4D2B}" type="datetimeFigureOut">
              <a:rPr lang="en-US" smtClean="0"/>
              <a:t>6/5/18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82BAB4-4C61-4AF7-90B7-7B1DA221AF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6231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9F9DD32-E442-924F-86A2-D395954E91EA}" type="datetimeFigureOut">
              <a:rPr lang="en-US" smtClean="0"/>
              <a:t>6/5/18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E1E929-1C9B-2B4B-8D79-D44BE86FB0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3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1E929-1C9B-2B4B-8D79-D44BE86FB0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0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0"/>
            <a:ext cx="9144000" cy="68998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0" y="5873809"/>
            <a:ext cx="1992058" cy="547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56410" y="1454046"/>
            <a:ext cx="8088059" cy="198147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411" y="3596075"/>
            <a:ext cx="8088058" cy="9897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00000"/>
              <a:buFont typeface="Wingdings 2" pitchFamily="18" charset="2"/>
              <a:buNone/>
              <a:defRPr sz="2800" b="0" i="0" kern="120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106056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333" y="2243667"/>
            <a:ext cx="8112653" cy="411559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rgbClr val="A61E2F"/>
              </a:buClr>
              <a:buSzPct val="70000"/>
              <a:buFont typeface="Arial" charset="0"/>
              <a:buChar char="•"/>
              <a:defRPr sz="40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rgbClr val="A61E2F"/>
              </a:buClr>
              <a:buSzPct val="70000"/>
              <a:buFont typeface="Arial" charset="0"/>
              <a:buChar char="•"/>
              <a:defRPr sz="36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rgbClr val="A61E2F"/>
              </a:buClr>
              <a:buSzPct val="70000"/>
              <a:buFont typeface="Arial" charset="0"/>
              <a:buChar char="•"/>
              <a:defRPr sz="30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 marL="914400" indent="-228600">
              <a:buClr>
                <a:srgbClr val="A61E2F"/>
              </a:buClr>
              <a:buSzPct val="70000"/>
              <a:buFont typeface="Arial" charset="0"/>
              <a:buChar char="•"/>
              <a:defRPr sz="36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4pPr>
            <a:lvl5pPr marL="1143000" indent="-228600">
              <a:buClr>
                <a:srgbClr val="A61E2F"/>
              </a:buClr>
              <a:buSzPct val="70000"/>
              <a:buFont typeface="Arial" charset="0"/>
              <a:buChar char="•"/>
              <a:defRPr sz="25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4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1670759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550332" y="2235200"/>
            <a:ext cx="3841785" cy="42085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1"/>
          </p:nvPr>
        </p:nvSpPr>
        <p:spPr>
          <a:xfrm>
            <a:off x="4826833" y="2235200"/>
            <a:ext cx="3836153" cy="420856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4572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2pPr>
            <a:lvl3pPr marL="685800" indent="-228600">
              <a:buClr>
                <a:schemeClr val="accent6"/>
              </a:buClr>
              <a:buSzPct val="80000"/>
              <a:buFont typeface="Arial" charset="0"/>
              <a:buChar char="•"/>
              <a:defRPr sz="2400" b="0" i="0">
                <a:solidFill>
                  <a:schemeClr val="tx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3pPr>
            <a:lvl4pPr>
              <a:buSzPct val="70000"/>
              <a:defRPr sz="2400">
                <a:latin typeface="Calibri"/>
                <a:cs typeface="Calibri"/>
              </a:defRPr>
            </a:lvl4pPr>
            <a:lvl5pPr>
              <a:buSzPct val="70000"/>
              <a:defRPr sz="2400">
                <a:latin typeface="Calibri"/>
                <a:cs typeface="Calibri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99611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207169"/>
            <a:ext cx="9144000" cy="689981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8013" y="657225"/>
            <a:ext cx="7956550" cy="4614863"/>
          </a:xfrm>
          <a:prstGeom prst="rect">
            <a:avLst/>
          </a:prstGeom>
          <a:solidFill>
            <a:srgbClr val="F6F1E7"/>
          </a:solidFill>
          <a:ln w="57150">
            <a:solidFill>
              <a:schemeClr val="bg1"/>
            </a:solidFill>
          </a:ln>
          <a:effectLst>
            <a:outerShdw blurRad="50800" dist="254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485774" y="5472113"/>
            <a:ext cx="8078789" cy="85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56586" cy="34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634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8" t="30" r="14501" b="11418"/>
          <a:stretch/>
        </p:blipFill>
        <p:spPr>
          <a:xfrm>
            <a:off x="0" y="0"/>
            <a:ext cx="9144000" cy="6899814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972175" y="793226"/>
            <a:ext cx="2700005" cy="43354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56586" cy="345561"/>
          </a:xfrm>
          <a:prstGeom prst="rect">
            <a:avLst/>
          </a:prstGeom>
        </p:spPr>
      </p:pic>
      <p:sp>
        <p:nvSpPr>
          <p:cNvPr id="3" name="Chart Placeholder 2"/>
          <p:cNvSpPr>
            <a:spLocks noGrp="1"/>
          </p:cNvSpPr>
          <p:nvPr>
            <p:ph type="chart" sz="quarter" idx="12"/>
          </p:nvPr>
        </p:nvSpPr>
        <p:spPr>
          <a:xfrm>
            <a:off x="663575" y="792696"/>
            <a:ext cx="4836780" cy="5314421"/>
          </a:xfrm>
          <a:prstGeom prst="rect">
            <a:avLst/>
          </a:prstGeom>
          <a:solidFill>
            <a:srgbClr val="F6F1E7"/>
          </a:solid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50333" y="2863121"/>
            <a:ext cx="7323502" cy="30280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 i="0" baseline="0">
                <a:latin typeface="Helvetica Neue Medium" charset="0"/>
                <a:ea typeface="Helvetica Neue Medium" charset="0"/>
                <a:cs typeface="Helvetica Neue Medium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Presenter’s Name</a:t>
            </a:r>
          </a:p>
          <a:p>
            <a:pPr lvl="0"/>
            <a:r>
              <a:rPr lang="en-US" dirty="0"/>
              <a:t>Presenter’s Title</a:t>
            </a:r>
          </a:p>
          <a:p>
            <a:pPr lvl="0"/>
            <a:r>
              <a:rPr lang="en-US" dirty="0" err="1"/>
              <a:t>presentersname@foothill.edu</a:t>
            </a:r>
            <a:endParaRPr lang="en-US" dirty="0"/>
          </a:p>
          <a:p>
            <a:pPr lvl="0"/>
            <a:r>
              <a:rPr lang="en-US" dirty="0"/>
              <a:t>650.949.0000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foothill.edu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50333" y="339517"/>
            <a:ext cx="8112653" cy="1252667"/>
          </a:xfrm>
          <a:prstGeom prst="rect">
            <a:avLst/>
          </a:prstGeom>
        </p:spPr>
        <p:txBody>
          <a:bodyPr anchor="ctr"/>
          <a:lstStyle>
            <a:lvl1pPr>
              <a:defRPr sz="4000" b="1" i="0" baseline="0">
                <a:solidFill>
                  <a:srgbClr val="F6F1E7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Thank You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7470773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1897"/>
            <a:ext cx="9144000" cy="55561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2763" y="6265334"/>
            <a:ext cx="1264061" cy="3480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96" b="26749"/>
          <a:stretch/>
        </p:blipFill>
        <p:spPr>
          <a:xfrm>
            <a:off x="0" y="0"/>
            <a:ext cx="9144000" cy="1828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530" r:id="rId1"/>
    <p:sldLayoutId id="2147486525" r:id="rId2"/>
    <p:sldLayoutId id="2147486526" r:id="rId3"/>
    <p:sldLayoutId id="2147486532" r:id="rId4"/>
    <p:sldLayoutId id="2147486533" r:id="rId5"/>
    <p:sldLayoutId id="2147486531" r:id="rId6"/>
  </p:sldLayoutIdLst>
  <p:transition spd="med">
    <p:fade/>
  </p:transition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Century Gothic" charset="0"/>
          <a:ea typeface="ＭＳ Ｐゴシック" charset="0"/>
          <a:cs typeface="ＭＳ Ｐゴシック" charset="0"/>
        </a:defRPr>
      </a:lvl9pPr>
    </p:titleStyle>
    <p:bodyStyle>
      <a:lvl1pPr marL="228600" indent="-228600" algn="l" rtl="0" eaLnBrk="1" fontAlgn="base" hangingPunct="1">
        <a:spcBef>
          <a:spcPts val="18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sz="2000" kern="12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4572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6858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914400" indent="-228600" algn="l" rtl="0" eaLnBrk="1" fontAlgn="base" hangingPunct="1">
        <a:spcBef>
          <a:spcPts val="600"/>
        </a:spcBef>
        <a:spcAft>
          <a:spcPct val="0"/>
        </a:spcAft>
        <a:buClr>
          <a:srgbClr val="4D0000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143000" indent="-228600" algn="l" rtl="0" eaLnBrk="1" fontAlgn="base" hangingPunct="1">
        <a:spcBef>
          <a:spcPts val="600"/>
        </a:spcBef>
        <a:spcAft>
          <a:spcPct val="0"/>
        </a:spcAft>
        <a:buClr>
          <a:schemeClr val="accent1"/>
        </a:buClr>
        <a:buSzPct val="100000"/>
        <a:buFont typeface="Wingdings 2" charset="0"/>
        <a:buChar char="¡"/>
        <a:defRPr kern="1200">
          <a:solidFill>
            <a:schemeClr val="tx2"/>
          </a:solidFill>
          <a:latin typeface="+mn-lt"/>
          <a:ea typeface="ＭＳ Ｐゴシック" charset="0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"/>
        <a:defRPr lang="en-US" sz="18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lang="en-US" sz="1800" kern="1200" dirty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6411" y="865849"/>
            <a:ext cx="8088059" cy="2225309"/>
          </a:xfrm>
        </p:spPr>
        <p:txBody>
          <a:bodyPr/>
          <a:lstStyle/>
          <a:p>
            <a:r>
              <a:rPr lang="en-US" sz="4000" dirty="0">
                <a:solidFill>
                  <a:schemeClr val="accent2"/>
                </a:solidFill>
              </a:rPr>
              <a:t>Program Review Committee</a:t>
            </a:r>
            <a:br>
              <a:rPr lang="en-US" sz="4000" dirty="0">
                <a:solidFill>
                  <a:schemeClr val="accent2"/>
                </a:solidFill>
              </a:rPr>
            </a:br>
            <a:r>
              <a:rPr lang="en-US" sz="4000" dirty="0">
                <a:solidFill>
                  <a:schemeClr val="accent2"/>
                </a:solidFill>
              </a:rPr>
              <a:t>2017/2018</a:t>
            </a:r>
            <a:br>
              <a:rPr lang="en-US" sz="4000" dirty="0">
                <a:solidFill>
                  <a:schemeClr val="accent2"/>
                </a:solidFill>
              </a:rPr>
            </a:br>
            <a:r>
              <a:rPr lang="en-US" sz="4000" dirty="0">
                <a:solidFill>
                  <a:schemeClr val="accent2"/>
                </a:solidFill>
              </a:rPr>
              <a:t>Ranking Recommendations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412" y="3358195"/>
            <a:ext cx="8088058" cy="92249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088440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PRC Recommends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Explore a programmatic balance that is economically viable</a:t>
            </a:r>
          </a:p>
          <a:p>
            <a:r>
              <a:rPr lang="en-US" dirty="0"/>
              <a:t>Programs Meet with PRC</a:t>
            </a:r>
          </a:p>
          <a:p>
            <a:r>
              <a:rPr lang="en-US" dirty="0"/>
              <a:t>Yellow &amp; Reds Do Comprehensives Next Year</a:t>
            </a:r>
          </a:p>
          <a:p>
            <a:r>
              <a:rPr lang="en-US" dirty="0"/>
              <a:t>Annuals with Issues Also Do </a:t>
            </a:r>
            <a:r>
              <a:rPr lang="en-US" dirty="0" err="1"/>
              <a:t>Comprehenisves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1096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01456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Rankings Mean?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GREEN</a:t>
            </a:r>
            <a:r>
              <a:rPr lang="en-US" dirty="0"/>
              <a:t> — Program is </a:t>
            </a:r>
            <a:r>
              <a:rPr lang="en-US" b="1" dirty="0"/>
              <a:t>recommended to continue in the regular program review cycle</a:t>
            </a:r>
            <a:r>
              <a:rPr lang="en-US" dirty="0"/>
              <a:t>. </a:t>
            </a:r>
          </a:p>
          <a:p>
            <a:r>
              <a:rPr lang="en-US" b="1" dirty="0"/>
              <a:t>YELLOW</a:t>
            </a:r>
            <a:r>
              <a:rPr lang="en-US" dirty="0"/>
              <a:t> — Trend analysis </a:t>
            </a:r>
            <a:r>
              <a:rPr lang="en-US" b="1" dirty="0"/>
              <a:t>indicates the program is not meeting targets and/or indicators identified within the program review documen</a:t>
            </a:r>
            <a:r>
              <a:rPr lang="en-US" dirty="0"/>
              <a:t>t, or that the program review document is incomplete. </a:t>
            </a:r>
          </a:p>
          <a:p>
            <a:r>
              <a:rPr lang="en-US" b="1" dirty="0"/>
              <a:t>RED</a:t>
            </a:r>
            <a:r>
              <a:rPr lang="en-US" dirty="0"/>
              <a:t> </a:t>
            </a:r>
            <a:r>
              <a:rPr lang="en-US" b="1" dirty="0"/>
              <a:t>— </a:t>
            </a:r>
            <a:r>
              <a:rPr lang="en-US" dirty="0"/>
              <a:t>Trend analysis </a:t>
            </a:r>
            <a:r>
              <a:rPr lang="en-US" b="1" dirty="0"/>
              <a:t>indicates a notable and persistent decline in viability</a:t>
            </a:r>
            <a:r>
              <a:rPr lang="en-US" dirty="0"/>
              <a:t>, an abrupt change to one or more of the targets and/or indicators, or that a program previously categorized as YELLOW has not successful implemented its remediation plan. </a:t>
            </a:r>
          </a:p>
        </p:txBody>
      </p:sp>
    </p:spTree>
    <p:extLst>
      <p:ext uri="{BB962C8B-B14F-4D97-AF65-F5344CB8AC3E}">
        <p14:creationId xmlns:p14="http://schemas.microsoft.com/office/powerpoint/2010/main" val="314748308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They Don’t Mean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program is perfect with no concerns</a:t>
            </a:r>
          </a:p>
          <a:p>
            <a:r>
              <a:rPr lang="en-US" dirty="0"/>
              <a:t>The program will be discontinued</a:t>
            </a:r>
          </a:p>
          <a:p>
            <a:r>
              <a:rPr lang="en-US" dirty="0"/>
              <a:t>The program will not be discontinued</a:t>
            </a:r>
          </a:p>
        </p:txBody>
      </p:sp>
    </p:spTree>
    <p:extLst>
      <p:ext uri="{BB962C8B-B14F-4D97-AF65-F5344CB8AC3E}">
        <p14:creationId xmlns:p14="http://schemas.microsoft.com/office/powerpoint/2010/main" val="375377398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Programs Does This Cover?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All comprehensives submitted this year</a:t>
            </a:r>
          </a:p>
          <a:p>
            <a:r>
              <a:rPr lang="en-US" dirty="0"/>
              <a:t>Twenty-Four Submitted</a:t>
            </a:r>
          </a:p>
          <a:p>
            <a:r>
              <a:rPr lang="en-US" dirty="0"/>
              <a:t>One Added by the Dean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39033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Green— Ten</a:t>
            </a:r>
          </a:p>
          <a:p>
            <a:r>
              <a:rPr lang="en-US" dirty="0"/>
              <a:t>Yellow—Twelve</a:t>
            </a:r>
          </a:p>
          <a:p>
            <a:r>
              <a:rPr lang="en-US" dirty="0"/>
              <a:t>Red—Three</a:t>
            </a:r>
          </a:p>
        </p:txBody>
      </p:sp>
    </p:spTree>
    <p:extLst>
      <p:ext uri="{BB962C8B-B14F-4D97-AF65-F5344CB8AC3E}">
        <p14:creationId xmlns:p14="http://schemas.microsoft.com/office/powerpoint/2010/main" val="406908409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FD08DE9-3379-8448-84B7-4F56CA041E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7996788"/>
              </p:ext>
            </p:extLst>
          </p:nvPr>
        </p:nvGraphicFramePr>
        <p:xfrm>
          <a:off x="550863" y="2243138"/>
          <a:ext cx="811212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6063">
                  <a:extLst>
                    <a:ext uri="{9D8B030D-6E8A-4147-A177-3AD203B41FA5}">
                      <a16:colId xmlns:a16="http://schemas.microsoft.com/office/drawing/2014/main" val="1755375932"/>
                    </a:ext>
                  </a:extLst>
                </a:gridCol>
                <a:gridCol w="4056063">
                  <a:extLst>
                    <a:ext uri="{9D8B030D-6E8A-4147-A177-3AD203B41FA5}">
                      <a16:colId xmlns:a16="http://schemas.microsoft.com/office/drawing/2014/main" val="15038408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Anthropology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Physics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410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Assessment Center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Psych Services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965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Library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Puente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486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Business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Student Affairs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472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Philosophy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TLC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123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98865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Yellow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FD08DE9-3379-8448-84B7-4F56CA041E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2109926"/>
              </p:ext>
            </p:extLst>
          </p:nvPr>
        </p:nvGraphicFramePr>
        <p:xfrm>
          <a:off x="550863" y="2243138"/>
          <a:ext cx="811212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6063">
                  <a:extLst>
                    <a:ext uri="{9D8B030D-6E8A-4147-A177-3AD203B41FA5}">
                      <a16:colId xmlns:a16="http://schemas.microsoft.com/office/drawing/2014/main" val="1755375932"/>
                    </a:ext>
                  </a:extLst>
                </a:gridCol>
                <a:gridCol w="4056063">
                  <a:extLst>
                    <a:ext uri="{9D8B030D-6E8A-4147-A177-3AD203B41FA5}">
                      <a16:colId xmlns:a16="http://schemas.microsoft.com/office/drawing/2014/main" val="15038408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Chemistry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Athletic Injury Care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410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Art History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Personal Training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965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Dental Hygiene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Engineering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486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Rad Tech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Geography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472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Pharm Tech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1231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Music Tech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Resp</a:t>
                      </a:r>
                      <a:r>
                        <a:rPr lang="en-US" dirty="0"/>
                        <a:t> Therapy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135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05341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FD08DE9-3379-8448-84B7-4F56CA041E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9134512"/>
              </p:ext>
            </p:extLst>
          </p:nvPr>
        </p:nvGraphicFramePr>
        <p:xfrm>
          <a:off x="550863" y="2243138"/>
          <a:ext cx="811212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6063">
                  <a:extLst>
                    <a:ext uri="{9D8B030D-6E8A-4147-A177-3AD203B41FA5}">
                      <a16:colId xmlns:a16="http://schemas.microsoft.com/office/drawing/2014/main" val="1755375932"/>
                    </a:ext>
                  </a:extLst>
                </a:gridCol>
                <a:gridCol w="4056063">
                  <a:extLst>
                    <a:ext uri="{9D8B030D-6E8A-4147-A177-3AD203B41FA5}">
                      <a16:colId xmlns:a16="http://schemas.microsoft.com/office/drawing/2014/main" val="15038408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Theater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5410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Spanish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9652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Nano Tech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486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472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123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208291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Enrollment Declines</a:t>
            </a:r>
          </a:p>
          <a:p>
            <a:r>
              <a:rPr lang="en-US" dirty="0"/>
              <a:t>Productivity Declines</a:t>
            </a:r>
          </a:p>
          <a:p>
            <a:r>
              <a:rPr lang="en-US" dirty="0"/>
              <a:t>Equity Issues</a:t>
            </a:r>
          </a:p>
        </p:txBody>
      </p:sp>
    </p:spTree>
    <p:extLst>
      <p:ext uri="{BB962C8B-B14F-4D97-AF65-F5344CB8AC3E}">
        <p14:creationId xmlns:p14="http://schemas.microsoft.com/office/powerpoint/2010/main" val="11890151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Academic Fall2015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B6303D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Plaza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laza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5000"/>
              </a:schemeClr>
            </a:gs>
            <a:gs pos="100000">
              <a:schemeClr val="phClr">
                <a:tint val="10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0000"/>
                <a:satMod val="120000"/>
              </a:schemeClr>
            </a:gs>
            <a:gs pos="35000">
              <a:schemeClr val="phClr">
                <a:shade val="100000"/>
                <a:satMod val="150000"/>
              </a:schemeClr>
            </a:gs>
            <a:gs pos="70000">
              <a:schemeClr val="phClr">
                <a:tint val="100000"/>
                <a:shade val="100000"/>
                <a:satMod val="200000"/>
                <a:greenMod val="100000"/>
              </a:schemeClr>
            </a:gs>
            <a:gs pos="100000">
              <a:schemeClr val="phClr">
                <a:tint val="100000"/>
                <a:shade val="100000"/>
                <a:satMod val="250000"/>
                <a:greenMod val="100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90500" dist="63500" dir="5400000">
              <a:srgbClr val="FFFFFF">
                <a:alpha val="65000"/>
              </a:srgbClr>
            </a:innerShdw>
          </a:effectLst>
          <a:scene3d>
            <a:camera prst="orthographicFront">
              <a:rot lat="0" lon="0" rev="0"/>
            </a:camera>
            <a:lightRig rig="twoPt" dir="r">
              <a:rot lat="0" lon="0" rev="6000000"/>
            </a:lightRig>
          </a:scene3d>
          <a:sp3d prstMaterial="matte">
            <a:bevelT w="0" h="0" prst="relaxedInset"/>
          </a:sp3d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88900" dist="38100" dir="6600000" sx="101000" sy="101000" rotWithShape="0">
              <a:srgbClr val="000000">
                <a:alpha val="50000"/>
              </a:srgbClr>
            </a:outerShdw>
          </a:effectLst>
          <a:scene3d>
            <a:camera prst="perspectiveFront" fov="3000000"/>
            <a:lightRig rig="morning" dir="tl">
              <a:rot lat="0" lon="0" rev="1800000"/>
            </a:lightRig>
          </a:scene3d>
          <a:sp3d contourW="38100" prstMaterial="softEdge">
            <a:bevelT w="25400" h="38100"/>
            <a:contourClr>
              <a:schemeClr val="phClr">
                <a:tint val="6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Academic Fall2015</Template>
  <TotalTime>4828</TotalTime>
  <Words>227</Words>
  <Application>Microsoft Macintosh PowerPoint</Application>
  <PresentationFormat>On-screen Show (4:3)</PresentationFormat>
  <Paragraphs>56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ＭＳ Ｐゴシック</vt:lpstr>
      <vt:lpstr>Arial</vt:lpstr>
      <vt:lpstr>Calibri</vt:lpstr>
      <vt:lpstr>Century Gothic</vt:lpstr>
      <vt:lpstr>Helvetica Neue</vt:lpstr>
      <vt:lpstr>Helvetica Neue Medium</vt:lpstr>
      <vt:lpstr>Wingdings 2</vt:lpstr>
      <vt:lpstr>Academic Fall2015</vt:lpstr>
      <vt:lpstr>Program Review Committee 2017/2018 Ranking Recommendations</vt:lpstr>
      <vt:lpstr>What Do Rankings Mean?</vt:lpstr>
      <vt:lpstr>What They Don’t Mean</vt:lpstr>
      <vt:lpstr>How Many Programs Does This Cover?</vt:lpstr>
      <vt:lpstr>Overall</vt:lpstr>
      <vt:lpstr>Green</vt:lpstr>
      <vt:lpstr>Yellow</vt:lpstr>
      <vt:lpstr>Red</vt:lpstr>
      <vt:lpstr>Major Issues</vt:lpstr>
      <vt:lpstr>PRC Recommends</vt:lpstr>
      <vt:lpstr>Questions?</vt:lpstr>
    </vt:vector>
  </TitlesOfParts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Robredo</dc:creator>
  <cp:lastModifiedBy>Paul Starer</cp:lastModifiedBy>
  <cp:revision>191</cp:revision>
  <cp:lastPrinted>2018-01-24T16:45:03Z</cp:lastPrinted>
  <dcterms:created xsi:type="dcterms:W3CDTF">2017-07-10T18:20:34Z</dcterms:created>
  <dcterms:modified xsi:type="dcterms:W3CDTF">2018-06-06T00:52:52Z</dcterms:modified>
</cp:coreProperties>
</file>