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502" r:id="rId1"/>
  </p:sldMasterIdLst>
  <p:notesMasterIdLst>
    <p:notesMasterId r:id="rId15"/>
  </p:notesMasterIdLst>
  <p:sldIdLst>
    <p:sldId id="256" r:id="rId2"/>
    <p:sldId id="356" r:id="rId3"/>
    <p:sldId id="357" r:id="rId4"/>
    <p:sldId id="350" r:id="rId5"/>
    <p:sldId id="348" r:id="rId6"/>
    <p:sldId id="349" r:id="rId7"/>
    <p:sldId id="351" r:id="rId8"/>
    <p:sldId id="352" r:id="rId9"/>
    <p:sldId id="355" r:id="rId10"/>
    <p:sldId id="353" r:id="rId11"/>
    <p:sldId id="354" r:id="rId12"/>
    <p:sldId id="359" r:id="rId13"/>
    <p:sldId id="296" r:id="rId14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9D"/>
    <a:srgbClr val="990000"/>
    <a:srgbClr val="A60100"/>
    <a:srgbClr val="8E0303"/>
    <a:srgbClr val="24532D"/>
    <a:srgbClr val="AED2B7"/>
    <a:srgbClr val="B7E2BE"/>
    <a:srgbClr val="2C5F33"/>
    <a:srgbClr val="3D7C43"/>
    <a:srgbClr val="D5D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 autoAdjust="0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20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ADE113D-CEF0-4B0E-BB44-16DA0D51D9A1}" type="datetimeFigureOut">
              <a:rPr lang="en-US" smtClean="0"/>
              <a:t>11/3/23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49041DFB-D7B7-4302-917C-7AFFE80B50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14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41DFB-D7B7-4302-917C-7AFFE80B50D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58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41DFB-D7B7-4302-917C-7AFFE80B50D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0" y="5873809"/>
            <a:ext cx="1992058" cy="547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6410" y="1454046"/>
            <a:ext cx="8088059" cy="198147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11" y="3596075"/>
            <a:ext cx="8088058" cy="989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800" b="0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01262" y="5598581"/>
            <a:ext cx="5795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0" i="0" dirty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12345 El Monte Road</a:t>
            </a:r>
          </a:p>
          <a:p>
            <a:pPr algn="r"/>
            <a:r>
              <a:rPr lang="en-US" sz="2000" b="0" i="0" dirty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Los Altos Hills, CA 94022</a:t>
            </a:r>
            <a:endParaRPr lang="en-US" sz="2000" b="0" i="0" baseline="0" dirty="0">
              <a:solidFill>
                <a:srgbClr val="F6F1E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/>
            <a:r>
              <a:rPr lang="en-US" sz="2000" b="1" i="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foothill.edu</a:t>
            </a:r>
          </a:p>
        </p:txBody>
      </p:sp>
    </p:spTree>
    <p:extLst>
      <p:ext uri="{BB962C8B-B14F-4D97-AF65-F5344CB8AC3E}">
        <p14:creationId xmlns:p14="http://schemas.microsoft.com/office/powerpoint/2010/main" val="1610605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3" y="2243667"/>
            <a:ext cx="8112653" cy="41155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A61E2F"/>
              </a:buClr>
              <a:buSzPct val="70000"/>
              <a:buFont typeface="Arial" charset="0"/>
              <a:buChar char="•"/>
              <a:defRPr sz="40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 marL="9144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4pPr>
            <a:lvl5pPr marL="11430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707598"/>
      </p:ext>
    </p:extLst>
  </p:cSld>
  <p:clrMapOvr>
    <a:masterClrMapping/>
  </p:clrMapOvr>
  <p:transition spd="med"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50332" y="2235200"/>
            <a:ext cx="3841785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826833" y="2235200"/>
            <a:ext cx="3836153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996115"/>
      </p:ext>
    </p:extLst>
  </p:cSld>
  <p:clrMapOvr>
    <a:masterClrMapping/>
  </p:clrMapOvr>
  <p:transition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207169"/>
            <a:ext cx="9144000" cy="68998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8013" y="657225"/>
            <a:ext cx="7956550" cy="4614863"/>
          </a:xfrm>
          <a:prstGeom prst="rect">
            <a:avLst/>
          </a:prstGeom>
          <a:solidFill>
            <a:srgbClr val="F6F1E7"/>
          </a:solidFill>
          <a:ln w="571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5774" y="5472113"/>
            <a:ext cx="8078789" cy="85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972175" y="793226"/>
            <a:ext cx="2700005" cy="4335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63575" y="792696"/>
            <a:ext cx="4836780" cy="5314421"/>
          </a:xfrm>
          <a:prstGeom prst="rect">
            <a:avLst/>
          </a:prstGeom>
          <a:solidFill>
            <a:srgbClr val="F6F1E7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50333" y="2863121"/>
            <a:ext cx="7323502" cy="3028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 err="1"/>
              <a:t>presentersname@foothill.edu</a:t>
            </a:r>
            <a:endParaRPr lang="en-US" dirty="0"/>
          </a:p>
          <a:p>
            <a:pPr lvl="0"/>
            <a:r>
              <a:rPr lang="en-US" dirty="0"/>
              <a:t>650.949.0000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foothill.edu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707730"/>
      </p:ext>
    </p:extLst>
  </p:cSld>
  <p:clrMapOvr>
    <a:masterClrMapping/>
  </p:clrMapOvr>
  <p:transition spd="med">
    <p:fade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897"/>
            <a:ext cx="9144000" cy="5556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64061" cy="348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6" b="26749"/>
          <a:stretch/>
        </p:blipFill>
        <p:spPr>
          <a:xfrm>
            <a:off x="0" y="0"/>
            <a:ext cx="9144000" cy="182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25" r:id="rId2"/>
    <p:sldLayoutId id="2147486526" r:id="rId3"/>
    <p:sldLayoutId id="2147486532" r:id="rId4"/>
    <p:sldLayoutId id="2147486533" r:id="rId5"/>
    <p:sldLayoutId id="2147486531" r:id="rId6"/>
  </p:sldLayoutIdLst>
  <p:transition spd="med"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632" y="859700"/>
            <a:ext cx="8336736" cy="3091015"/>
          </a:xfrm>
        </p:spPr>
        <p:txBody>
          <a:bodyPr/>
          <a:lstStyle/>
          <a:p>
            <a:pPr algn="l"/>
            <a:r>
              <a:rPr lang="en-US" sz="4800" dirty="0"/>
              <a:t>Buildings, Grounds and Sustainability</a:t>
            </a:r>
            <a:br>
              <a:rPr lang="en-US" sz="4800" dirty="0"/>
            </a:br>
            <a:br>
              <a:rPr lang="en-US" dirty="0"/>
            </a:br>
            <a:r>
              <a:rPr lang="en-US" sz="3200" b="0" dirty="0"/>
              <a:t>Bret Watson</a:t>
            </a:r>
            <a:br>
              <a:rPr lang="en-US" sz="3200" b="0" dirty="0"/>
            </a:br>
            <a:r>
              <a:rPr lang="en-US" sz="3200" b="0" dirty="0"/>
              <a:t>VP Finance &amp; Administrative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11" y="4841342"/>
            <a:ext cx="8088058" cy="989782"/>
          </a:xfrm>
        </p:spPr>
        <p:txBody>
          <a:bodyPr/>
          <a:lstStyle/>
          <a:p>
            <a:r>
              <a:rPr lang="en-US" dirty="0"/>
              <a:t>November 3, 2023</a:t>
            </a:r>
          </a:p>
        </p:txBody>
      </p:sp>
    </p:spTree>
    <p:extLst>
      <p:ext uri="{BB962C8B-B14F-4D97-AF65-F5344CB8AC3E}">
        <p14:creationId xmlns:p14="http://schemas.microsoft.com/office/powerpoint/2010/main" val="103308844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46513F-61A3-5B97-627C-353C550DC29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83001" y="3095557"/>
            <a:ext cx="4388999" cy="32917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42676F-3963-46ED-6F51-3A867DEC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Signage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14795-FFB8-C765-F07F-D57054B8B02A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4666595" y="1990725"/>
            <a:ext cx="4388997" cy="3291748"/>
          </a:xfrm>
        </p:spPr>
      </p:pic>
    </p:spTree>
    <p:extLst>
      <p:ext uri="{BB962C8B-B14F-4D97-AF65-F5344CB8AC3E}">
        <p14:creationId xmlns:p14="http://schemas.microsoft.com/office/powerpoint/2010/main" val="335979152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0B3479-C20D-216D-3593-3050C434E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50332" y="2235200"/>
            <a:ext cx="7321916" cy="4208564"/>
          </a:xfrm>
        </p:spPr>
        <p:txBody>
          <a:bodyPr/>
          <a:lstStyle/>
          <a:p>
            <a:r>
              <a:rPr lang="en-US" dirty="0"/>
              <a:t>Committee to investigate changes in signage</a:t>
            </a:r>
          </a:p>
          <a:p>
            <a:pPr lvl="1"/>
            <a:r>
              <a:rPr lang="en-US" dirty="0"/>
              <a:t>Lighting and Signage sub-committee</a:t>
            </a:r>
          </a:p>
          <a:p>
            <a:pPr lvl="1"/>
            <a:r>
              <a:rPr lang="en-US" dirty="0"/>
              <a:t>Other participants across the campus</a:t>
            </a:r>
          </a:p>
          <a:p>
            <a:r>
              <a:rPr lang="en-US" dirty="0"/>
              <a:t>Review existing signage</a:t>
            </a:r>
          </a:p>
          <a:p>
            <a:r>
              <a:rPr lang="en-US" dirty="0"/>
              <a:t>Select a vendor to assist</a:t>
            </a:r>
          </a:p>
          <a:p>
            <a:r>
              <a:rPr lang="en-US" dirty="0"/>
              <a:t>Provide feedback on progress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E94203-99DD-E758-ECF4-83121E09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Signage Next Steps</a:t>
            </a:r>
          </a:p>
        </p:txBody>
      </p:sp>
    </p:spTree>
    <p:extLst>
      <p:ext uri="{BB962C8B-B14F-4D97-AF65-F5344CB8AC3E}">
        <p14:creationId xmlns:p14="http://schemas.microsoft.com/office/powerpoint/2010/main" val="362708794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A74B25-5910-CCE7-8AAB-E1BD974D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Action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A8AAE-2EB0-9F91-1A67-A998B4391581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Look at Issues to address this year and beyond</a:t>
            </a:r>
          </a:p>
          <a:p>
            <a:pPr lvl="1"/>
            <a:r>
              <a:rPr lang="en-US" dirty="0"/>
              <a:t>Recology 3 Bin Pilot</a:t>
            </a:r>
          </a:p>
          <a:p>
            <a:pPr lvl="1"/>
            <a:r>
              <a:rPr lang="en-US" dirty="0"/>
              <a:t>Lighting to LED</a:t>
            </a:r>
          </a:p>
          <a:p>
            <a:pPr lvl="1"/>
            <a:r>
              <a:rPr lang="en-US" dirty="0"/>
              <a:t>Water conservation</a:t>
            </a:r>
          </a:p>
          <a:p>
            <a:r>
              <a:rPr lang="en-US" dirty="0"/>
              <a:t>Work with students (ASFC) on common goals</a:t>
            </a:r>
          </a:p>
          <a:p>
            <a:r>
              <a:rPr lang="en-US" dirty="0"/>
              <a:t>Integrate Strategic Equity Plan, Mission, Ed and Facilities Plans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234E4-9776-17C2-9C52-95097A621B4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21051" y="2235200"/>
            <a:ext cx="3701374" cy="4208463"/>
          </a:xfrm>
        </p:spPr>
      </p:pic>
    </p:spTree>
    <p:extLst>
      <p:ext uri="{BB962C8B-B14F-4D97-AF65-F5344CB8AC3E}">
        <p14:creationId xmlns:p14="http://schemas.microsoft.com/office/powerpoint/2010/main" val="428545461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b="1" dirty="0">
                <a:solidFill>
                  <a:srgbClr val="8E0303"/>
                </a:solidFill>
                <a:latin typeface="Helvetica Neue"/>
                <a:cs typeface="Helvetica Neue"/>
              </a:rPr>
              <a:t>Questions?</a:t>
            </a:r>
          </a:p>
          <a:p>
            <a:pPr marL="0" indent="0" algn="ctr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493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C0D6-AA4F-04BE-B4EE-46E98DBD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Buildings, Grounds, and Sustainability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FDA0E-78CC-8C3F-C629-06D206EA3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33" y="1912882"/>
            <a:ext cx="8309888" cy="471914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Architectural Integrity of Campus</a:t>
            </a:r>
          </a:p>
          <a:p>
            <a:r>
              <a:rPr lang="en-US" dirty="0"/>
              <a:t>Signage and Lighting</a:t>
            </a:r>
          </a:p>
          <a:p>
            <a:r>
              <a:rPr lang="en-US" dirty="0"/>
              <a:t>Grounds issues</a:t>
            </a:r>
          </a:p>
          <a:p>
            <a:r>
              <a:rPr lang="en-US" dirty="0"/>
              <a:t>Sustainability</a:t>
            </a:r>
          </a:p>
          <a:p>
            <a:pPr lvl="1"/>
            <a:r>
              <a:rPr lang="en-US" dirty="0"/>
              <a:t>GHG Reduction</a:t>
            </a:r>
          </a:p>
          <a:p>
            <a:pPr lvl="1"/>
            <a:r>
              <a:rPr lang="en-US" dirty="0"/>
              <a:t>Energy Usage</a:t>
            </a:r>
          </a:p>
          <a:p>
            <a:pPr lvl="1"/>
            <a:r>
              <a:rPr lang="en-US" dirty="0"/>
              <a:t>Water Conservation</a:t>
            </a:r>
          </a:p>
          <a:p>
            <a:pPr lvl="1"/>
            <a:r>
              <a:rPr lang="en-US" dirty="0"/>
              <a:t>Recology – Waste Reduction</a:t>
            </a:r>
          </a:p>
          <a:p>
            <a:pPr marL="228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72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5CAC7-7A97-2A5F-82E6-1EDB6148509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Asha </a:t>
            </a:r>
            <a:r>
              <a:rPr lang="en-US" dirty="0" err="1"/>
              <a:t>Jossis</a:t>
            </a:r>
            <a:endParaRPr lang="en-US" dirty="0"/>
          </a:p>
          <a:p>
            <a:r>
              <a:rPr lang="en-US" dirty="0"/>
              <a:t>Audrey </a:t>
            </a:r>
            <a:r>
              <a:rPr lang="en-US" dirty="0" err="1"/>
              <a:t>Capristo</a:t>
            </a:r>
            <a:endParaRPr lang="en-US" dirty="0"/>
          </a:p>
          <a:p>
            <a:r>
              <a:rPr lang="en-US" dirty="0"/>
              <a:t>Peter Chow (</a:t>
            </a:r>
            <a:r>
              <a:rPr lang="en-US" dirty="0" err="1"/>
              <a:t>Danmin</a:t>
            </a:r>
            <a:r>
              <a:rPr lang="en-US" dirty="0"/>
              <a:t> Deng)</a:t>
            </a:r>
          </a:p>
          <a:p>
            <a:r>
              <a:rPr lang="en-US" dirty="0"/>
              <a:t>Bob </a:t>
            </a:r>
            <a:r>
              <a:rPr lang="en-US" dirty="0" err="1"/>
              <a:t>Cormia</a:t>
            </a:r>
            <a:endParaRPr lang="en-US" dirty="0"/>
          </a:p>
          <a:p>
            <a:r>
              <a:rPr lang="en-US" dirty="0"/>
              <a:t>Julie Ceballos</a:t>
            </a:r>
          </a:p>
          <a:p>
            <a:r>
              <a:rPr lang="en-US" dirty="0"/>
              <a:t>Simon Pennington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442221-D250-8416-C36E-8D687320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5F87F-C46F-3362-6280-F5A2DE834AD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Samuel Connell</a:t>
            </a:r>
          </a:p>
          <a:p>
            <a:r>
              <a:rPr lang="en-US" dirty="0"/>
              <a:t>Joel Cortez</a:t>
            </a:r>
          </a:p>
          <a:p>
            <a:r>
              <a:rPr lang="en-US" dirty="0"/>
              <a:t>Gian </a:t>
            </a:r>
            <a:r>
              <a:rPr lang="en-US" dirty="0" err="1"/>
              <a:t>Amrik</a:t>
            </a:r>
            <a:r>
              <a:rPr lang="en-US" dirty="0"/>
              <a:t> (Student)</a:t>
            </a:r>
          </a:p>
          <a:p>
            <a:r>
              <a:rPr lang="en-US" dirty="0"/>
              <a:t>Mike </a:t>
            </a:r>
            <a:r>
              <a:rPr lang="en-US" dirty="0" err="1"/>
              <a:t>Teijeiro</a:t>
            </a:r>
            <a:endParaRPr lang="en-US" dirty="0"/>
          </a:p>
          <a:p>
            <a:r>
              <a:rPr lang="en-US" dirty="0"/>
              <a:t>Bret Watson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0171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ECF8-05E0-EE18-8511-79A76023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039E-388C-B0EF-4B05-B3F2AA29D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Measure G</a:t>
            </a:r>
          </a:p>
          <a:p>
            <a:pPr lvl="1"/>
            <a:r>
              <a:rPr lang="en-US" dirty="0"/>
              <a:t>Project 112 - Upgrade Campus Wide Lighting for Safety and Energy Efficiency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r>
              <a:rPr lang="en-US" dirty="0"/>
              <a:t>Budget $2,753,300</a:t>
            </a:r>
          </a:p>
        </p:txBody>
      </p:sp>
    </p:spTree>
    <p:extLst>
      <p:ext uri="{BB962C8B-B14F-4D97-AF65-F5344CB8AC3E}">
        <p14:creationId xmlns:p14="http://schemas.microsoft.com/office/powerpoint/2010/main" val="123651296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9A8C11-4873-BBEB-4909-1533B5A0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Path Lighting at Foothill College (The Past)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0952C5-F86A-4AF6-FA7E-F9E82478C2C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253054" y="2577661"/>
            <a:ext cx="8707209" cy="30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499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C1F29-4CB4-82B1-7A3A-86808259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Various Light Fixtures Currently on the Foothill Main Campus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8567EE-3BB1-8A80-8DA8-34CD907562D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26124" y="1982399"/>
            <a:ext cx="2469691" cy="327277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D115CB-BC06-FE7E-AC54-2F906C24416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2792518" y="2649537"/>
            <a:ext cx="2199338" cy="4208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05E05-7001-9FC7-2823-38C921991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978" y="1889279"/>
            <a:ext cx="2098898" cy="431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3776D-0FA5-53FC-57BC-9003A355E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176" y="1889279"/>
            <a:ext cx="1693847" cy="24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582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660BAB-EE5A-D1F4-82FF-AD667679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Possible Options for Future Lighting at Foothill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01FE3E-CEEE-8790-DF18-A5D2E6E3786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569525" y="3045373"/>
            <a:ext cx="2469275" cy="3272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B3923-908F-23CD-5AB5-074DC321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6160" y="2393022"/>
            <a:ext cx="3469730" cy="2602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28DF7B-0D37-5CFB-C89C-0454B37E0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99791" y="3244194"/>
            <a:ext cx="3272222" cy="245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4981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77EE-7AEA-C6FF-6313-C64C3B47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D150D-D321-9C2B-8C61-E8CE3C21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3666"/>
            <a:ext cx="9143999" cy="4614333"/>
          </a:xfrm>
        </p:spPr>
        <p:txBody>
          <a:bodyPr>
            <a:normAutofit/>
          </a:bodyPr>
          <a:lstStyle/>
          <a:p>
            <a:r>
              <a:rPr lang="en-US" dirty="0"/>
              <a:t>Install Sample lights </a:t>
            </a:r>
          </a:p>
          <a:p>
            <a:r>
              <a:rPr lang="en-US" dirty="0"/>
              <a:t>Review at </a:t>
            </a:r>
            <a:r>
              <a:rPr lang="en-US" dirty="0" err="1"/>
              <a:t>Buildings,Grounds</a:t>
            </a:r>
            <a:r>
              <a:rPr lang="en-US" dirty="0"/>
              <a:t>, &amp; Sustainability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000" dirty="0"/>
              <a:t>How well do they meet the lighting and safety requirements?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000" dirty="0"/>
              <a:t>Cost of the options.</a:t>
            </a:r>
          </a:p>
          <a:p>
            <a:pPr lvl="2">
              <a:buFont typeface="Wingdings" pitchFamily="2" charset="2"/>
              <a:buChar char="§"/>
            </a:pPr>
            <a:r>
              <a:rPr lang="en-US" sz="2600" dirty="0"/>
              <a:t>Money left to address lighting deficiencies and work toward sustainability goals.</a:t>
            </a:r>
          </a:p>
          <a:p>
            <a:pPr marL="228600" lvl="1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1626443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70FFF-6EA8-2872-39BC-F4C0990F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Signage, Campus Site Access, and Wayfinding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3E054-7F00-B78B-7B10-7B80D06EF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2243666"/>
            <a:ext cx="8650014" cy="4472443"/>
          </a:xfrm>
        </p:spPr>
        <p:txBody>
          <a:bodyPr>
            <a:normAutofit/>
          </a:bodyPr>
          <a:lstStyle/>
          <a:p>
            <a:r>
              <a:rPr lang="en-US" dirty="0"/>
              <a:t>Measure 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Project 111 – Upgrade Campus Site Access, Signage and Wayfinding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Budget = $15,831,400</a:t>
            </a:r>
          </a:p>
        </p:txBody>
      </p:sp>
    </p:spTree>
    <p:extLst>
      <p:ext uri="{BB962C8B-B14F-4D97-AF65-F5344CB8AC3E}">
        <p14:creationId xmlns:p14="http://schemas.microsoft.com/office/powerpoint/2010/main" val="215836089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cademic Fall2015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6303D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56302</TotalTime>
  <Words>265</Words>
  <Application>Microsoft Macintosh PowerPoint</Application>
  <PresentationFormat>On-screen Show (4:3)</PresentationFormat>
  <Paragraphs>62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Courier New</vt:lpstr>
      <vt:lpstr>Helvetica Neue</vt:lpstr>
      <vt:lpstr>Helvetica Neue Medium</vt:lpstr>
      <vt:lpstr>Wingdings</vt:lpstr>
      <vt:lpstr>Wingdings 2</vt:lpstr>
      <vt:lpstr>Academic Fall2015</vt:lpstr>
      <vt:lpstr>Buildings, Grounds and Sustainability  Bret Watson VP Finance &amp; Administrative Services</vt:lpstr>
      <vt:lpstr>Buildings, Grounds, and Sustainability Committee</vt:lpstr>
      <vt:lpstr>Members:</vt:lpstr>
      <vt:lpstr>Lighting Project</vt:lpstr>
      <vt:lpstr>Path Lighting at Foothill College (The Past)</vt:lpstr>
      <vt:lpstr>Various Light Fixtures Currently on the Foothill Main Campus</vt:lpstr>
      <vt:lpstr>Possible Options for Future Lighting at Foothill</vt:lpstr>
      <vt:lpstr>Next Steps</vt:lpstr>
      <vt:lpstr>Signage, Campus Site Access, and Wayfinding</vt:lpstr>
      <vt:lpstr>Campus Signage</vt:lpstr>
      <vt:lpstr>Campus Signage Next Steps</vt:lpstr>
      <vt:lpstr>Sustainability Action Plan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Robredo</dc:creator>
  <cp:lastModifiedBy>Bret Watson</cp:lastModifiedBy>
  <cp:revision>277</cp:revision>
  <cp:lastPrinted>2018-09-05T20:46:34Z</cp:lastPrinted>
  <dcterms:created xsi:type="dcterms:W3CDTF">2017-07-10T18:20:34Z</dcterms:created>
  <dcterms:modified xsi:type="dcterms:W3CDTF">2023-11-03T19:50:08Z</dcterms:modified>
</cp:coreProperties>
</file>