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sldIdLst>
    <p:sldId id="256" r:id="rId2"/>
    <p:sldId id="257" r:id="rId3"/>
    <p:sldId id="265" r:id="rId4"/>
    <p:sldId id="263" r:id="rId5"/>
    <p:sldId id="268" r:id="rId6"/>
    <p:sldId id="258" r:id="rId7"/>
    <p:sldId id="269" r:id="rId8"/>
    <p:sldId id="26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4808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519901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86022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067451"/>
      </p:ext>
    </p:extLst>
  </p:cSld>
  <p:clrMapOvr>
    <a:masterClrMapping/>
  </p:clrMapOvr>
  <p:transition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990000"/>
                </a:solidFill>
                <a:latin typeface="Calibri" pitchFamily="34" charset="0"/>
              </a:rPr>
              <a:t>12345 El Monte Road</a:t>
            </a:r>
          </a:p>
          <a:p>
            <a:pPr algn="ctr"/>
            <a:r>
              <a:rPr lang="en-US" altLang="en-US" sz="2000" b="1" dirty="0">
                <a:solidFill>
                  <a:srgbClr val="990000"/>
                </a:solidFill>
                <a:latin typeface="Calibri" pitchFamily="34" charset="0"/>
              </a:rPr>
              <a:t>Los Altos Hills, CA 94022</a:t>
            </a:r>
          </a:p>
          <a:p>
            <a:pPr algn="ctr"/>
            <a:endParaRPr lang="en-US" altLang="en-US" sz="2000" b="1" dirty="0">
              <a:solidFill>
                <a:srgbClr val="990000"/>
              </a:solidFill>
              <a:latin typeface="Calibri" pitchFamily="34" charset="0"/>
            </a:endParaRPr>
          </a:p>
          <a:p>
            <a:pPr algn="ctr"/>
            <a:r>
              <a:rPr lang="en-US" altLang="en-US" sz="2000" b="1" dirty="0">
                <a:solidFill>
                  <a:srgbClr val="990000"/>
                </a:solidFill>
                <a:latin typeface="Calibri" pitchFamily="34" charset="0"/>
              </a:rPr>
              <a:t>foothill.edu</a:t>
            </a:r>
          </a:p>
          <a:p>
            <a:pPr algn="ctr"/>
            <a:endParaRPr lang="en-US" altLang="en-US" sz="20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74619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53C227EE-2CD7-4E5B-AD25-833125E6BE31}" type="slidenum">
              <a:rPr lang="en-US" altLang="en-US">
                <a:solidFill>
                  <a:srgbClr val="D9D9D9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US" altLang="en-US" dirty="0">
              <a:solidFill>
                <a:srgbClr val="D9D9D9"/>
              </a:solidFill>
              <a:latin typeface="Century Gothic" pitchFamily="34" charset="0"/>
            </a:endParaRPr>
          </a:p>
        </p:txBody>
      </p:sp>
      <p:pic>
        <p:nvPicPr>
          <p:cNvPr id="14" name="Picture 13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7F9DBBBE-C4A4-4E77-A324-7D5491DE07C9}" type="slidenum">
              <a:rPr lang="en-US" altLang="en-US">
                <a:solidFill>
                  <a:srgbClr val="D9D9D9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en-US" altLang="en-US" dirty="0">
              <a:solidFill>
                <a:srgbClr val="D9D9D9"/>
              </a:solidFill>
              <a:latin typeface="Calibri" pitchFamily="34" charset="0"/>
            </a:endParaRPr>
          </a:p>
        </p:txBody>
      </p:sp>
      <p:pic>
        <p:nvPicPr>
          <p:cNvPr id="7" name="Picture 6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21" r:id="rId1"/>
    <p:sldLayoutId id="2147486516" r:id="rId2"/>
    <p:sldLayoutId id="2147486517" r:id="rId3"/>
    <p:sldLayoutId id="2147486520" r:id="rId4"/>
    <p:sldLayoutId id="2147486522" r:id="rId5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3482975" y="2114550"/>
            <a:ext cx="5278438" cy="183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Program Review Template Process: 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PROD Discussion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 bwMode="auto">
          <a:xfrm>
            <a:off x="3482975" y="4246563"/>
            <a:ext cx="5278438" cy="989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Integrated Planning &amp; Budget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December 4, 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9600" y="5882464"/>
            <a:ext cx="79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FH IRP</a:t>
            </a:r>
          </a:p>
          <a:p>
            <a:r>
              <a:rPr lang="en-US" sz="1000" dirty="0">
                <a:latin typeface="+mj-lt"/>
              </a:rPr>
              <a:t>E. </a:t>
            </a:r>
            <a:r>
              <a:rPr lang="en-US" sz="1000" dirty="0" err="1">
                <a:latin typeface="+mj-lt"/>
              </a:rPr>
              <a:t>Kuo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125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Calibri" pitchFamily="34" charset="0"/>
              </a:rPr>
              <a:t>Where we left off…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895475" y="1905000"/>
            <a:ext cx="6767513" cy="445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Calibri" pitchFamily="34" charset="0"/>
              </a:rPr>
              <a:t>What does the data trend indicate about the productivity number?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>
                <a:latin typeface="Calibri" pitchFamily="34" charset="0"/>
              </a:rPr>
              <a:t>If increase/decrease, explain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Calibri" pitchFamily="34" charset="0"/>
              </a:rPr>
              <a:t>Does data trend suggest changes are necessary to improve productivity?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>
                <a:latin typeface="Calibri" pitchFamily="34" charset="0"/>
              </a:rPr>
              <a:t>If yes, describe proposed action</a:t>
            </a:r>
          </a:p>
          <a:p>
            <a:pPr lvl="1">
              <a:buFont typeface="Wingdings" pitchFamily="2" charset="2"/>
              <a:buChar char="§"/>
            </a:pPr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productivity (PROD)?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41" y="1813273"/>
            <a:ext cx="2114550" cy="2114550"/>
          </a:xfrm>
        </p:spPr>
      </p:pic>
      <p:pic>
        <p:nvPicPr>
          <p:cNvPr id="1026" name="Picture 2" descr="http://chittagongit.com//images/student-icon-transparent/student-icon-transparent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33" y="41835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95617" y="1905000"/>
            <a:ext cx="4550923" cy="21836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4000" kern="1200">
                <a:solidFill>
                  <a:schemeClr val="tx2"/>
                </a:solidFill>
                <a:latin typeface="Calibri"/>
                <a:ea typeface="ＭＳ Ｐゴシック" pitchFamily="34" charset="-128"/>
                <a:cs typeface="Calibri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70000"/>
              <a:buFont typeface="Wingdings" charset="2"/>
              <a:buChar char="§"/>
              <a:defRPr sz="3600" kern="1200">
                <a:solidFill>
                  <a:schemeClr val="tx2"/>
                </a:solidFill>
                <a:latin typeface="Calibri"/>
                <a:ea typeface="ＭＳ Ｐゴシック" pitchFamily="34" charset="-128"/>
                <a:cs typeface="Calibri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3600" kern="1200">
                <a:solidFill>
                  <a:schemeClr val="tx2"/>
                </a:solidFill>
                <a:latin typeface="Calibri"/>
                <a:ea typeface="ＭＳ Ｐゴシック" pitchFamily="34" charset="-128"/>
                <a:cs typeface="Calibri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70000"/>
              <a:buFont typeface="Wingdings" charset="2"/>
              <a:buChar char="§"/>
              <a:defRPr sz="3600" kern="1200">
                <a:solidFill>
                  <a:schemeClr val="tx2"/>
                </a:solidFill>
                <a:latin typeface="Calibri"/>
                <a:ea typeface="ＭＳ Ｐゴシック" pitchFamily="34" charset="-128"/>
                <a:cs typeface="Calibri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3600" kern="1200">
                <a:solidFill>
                  <a:schemeClr val="tx2"/>
                </a:solidFill>
                <a:latin typeface="Calibri"/>
                <a:ea typeface="ＭＳ Ｐゴシック" pitchFamily="34" charset="-128"/>
                <a:cs typeface="Calibri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students are being taught by a faculty member in each class?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98042" y="4088647"/>
            <a:ext cx="5463049" cy="190500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4000" kern="1200">
                <a:solidFill>
                  <a:schemeClr val="tx2"/>
                </a:solidFill>
                <a:latin typeface="Calibri"/>
                <a:ea typeface="ＭＳ Ｐゴシック" pitchFamily="34" charset="-128"/>
                <a:cs typeface="Calibri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70000"/>
              <a:buFont typeface="Wingdings" charset="2"/>
              <a:buChar char="§"/>
              <a:defRPr sz="3600" kern="1200">
                <a:solidFill>
                  <a:schemeClr val="tx2"/>
                </a:solidFill>
                <a:latin typeface="Calibri"/>
                <a:ea typeface="ＭＳ Ｐゴシック" pitchFamily="34" charset="-128"/>
                <a:cs typeface="Calibri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3600" kern="1200">
                <a:solidFill>
                  <a:schemeClr val="tx2"/>
                </a:solidFill>
                <a:latin typeface="Calibri"/>
                <a:ea typeface="ＭＳ Ｐゴシック" pitchFamily="34" charset="-128"/>
                <a:cs typeface="Calibri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70000"/>
              <a:buFont typeface="Wingdings" charset="2"/>
              <a:buChar char="§"/>
              <a:defRPr sz="3600" kern="1200">
                <a:solidFill>
                  <a:schemeClr val="tx2"/>
                </a:solidFill>
                <a:latin typeface="Calibri"/>
                <a:ea typeface="ＭＳ Ｐゴシック" pitchFamily="34" charset="-128"/>
                <a:cs typeface="Calibri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3600" kern="1200">
                <a:solidFill>
                  <a:schemeClr val="tx2"/>
                </a:solidFill>
                <a:latin typeface="Calibri"/>
                <a:ea typeface="ＭＳ Ｐゴシック" pitchFamily="34" charset="-128"/>
                <a:cs typeface="Calibri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Attaining max seat count per faculty member increases PROD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53497" y="5303520"/>
            <a:ext cx="2194560" cy="1384662"/>
            <a:chOff x="6753497" y="5342709"/>
            <a:chExt cx="2194560" cy="1384662"/>
          </a:xfrm>
        </p:grpSpPr>
        <p:sp>
          <p:nvSpPr>
            <p:cNvPr id="3" name="Rounded Rectangle 2"/>
            <p:cNvSpPr/>
            <p:nvPr/>
          </p:nvSpPr>
          <p:spPr>
            <a:xfrm>
              <a:off x="6753497" y="5342709"/>
              <a:ext cx="2194560" cy="1384662"/>
            </a:xfrm>
            <a:prstGeom prst="roundRect">
              <a:avLst/>
            </a:prstGeom>
            <a:solidFill>
              <a:srgbClr val="A61E2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71062" y="5421085"/>
              <a:ext cx="19724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PROD is more nuanced than this conceptual framing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713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PROD determined?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 calculation</a:t>
            </a:r>
          </a:p>
          <a:p>
            <a:pPr marL="0" indent="0" algn="ctr">
              <a:buNone/>
            </a:pPr>
            <a:r>
              <a:rPr lang="en-US" dirty="0"/>
              <a:t>Weekly Student Contact Hours</a:t>
            </a:r>
          </a:p>
          <a:p>
            <a:pPr marL="0" indent="0" algn="ctr">
              <a:buNone/>
            </a:pPr>
            <a:r>
              <a:rPr lang="en-US" dirty="0"/>
              <a:t>Full Time Equivalent Faculty</a:t>
            </a:r>
          </a:p>
          <a:p>
            <a:r>
              <a:rPr lang="en-US" dirty="0"/>
              <a:t>College PROD goal set            by the District </a:t>
            </a:r>
          </a:p>
          <a:p>
            <a:pPr lvl="1"/>
            <a:r>
              <a:rPr lang="en-US" dirty="0"/>
              <a:t>2018-2019: 516</a:t>
            </a:r>
          </a:p>
        </p:txBody>
      </p:sp>
      <p:pic>
        <p:nvPicPr>
          <p:cNvPr id="2050" name="Picture 2" descr="Image result for calculator icon png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19" y="4591845"/>
            <a:ext cx="137808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06221" y="3480179"/>
            <a:ext cx="6537278" cy="1364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256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program PROD!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974063" cy="47439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PROD </a:t>
            </a:r>
            <a:r>
              <a:rPr lang="en-US" b="1" dirty="0">
                <a:solidFill>
                  <a:srgbClr val="A61E2F"/>
                </a:solidFill>
              </a:rPr>
              <a:t>actual</a:t>
            </a:r>
            <a:r>
              <a:rPr lang="en-US" dirty="0"/>
              <a:t>: figure updated every year (5-yr data trend)</a:t>
            </a:r>
          </a:p>
          <a:p>
            <a:r>
              <a:rPr lang="en-US" dirty="0"/>
              <a:t>PROD </a:t>
            </a:r>
            <a:r>
              <a:rPr lang="en-US" b="1" dirty="0">
                <a:solidFill>
                  <a:srgbClr val="A61E2F"/>
                </a:solidFill>
              </a:rPr>
              <a:t>max</a:t>
            </a:r>
            <a:r>
              <a:rPr lang="en-US" dirty="0"/>
              <a:t>: figure based on meeting max seat count (aspirational)</a:t>
            </a:r>
          </a:p>
          <a:p>
            <a:r>
              <a:rPr lang="en-US" dirty="0"/>
              <a:t>PROD </a:t>
            </a:r>
            <a:r>
              <a:rPr lang="en-US" b="1" dirty="0">
                <a:solidFill>
                  <a:srgbClr val="A61E2F"/>
                </a:solidFill>
              </a:rPr>
              <a:t>floor</a:t>
            </a:r>
            <a:r>
              <a:rPr lang="en-US" dirty="0"/>
              <a:t>: figure based on every program meeting the minimum needed to reach college PROD goal (target)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43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Content Placeholder 4"/>
          <p:cNvSpPr>
            <a:spLocks noGrp="1"/>
          </p:cNvSpPr>
          <p:nvPr>
            <p:ph sz="half" idx="10"/>
          </p:nvPr>
        </p:nvSpPr>
        <p:spPr bwMode="auto">
          <a:xfrm>
            <a:off x="1895475" y="1905000"/>
            <a:ext cx="3194050" cy="2257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u="sng" dirty="0">
                <a:latin typeface="Calibri" pitchFamily="34" charset="0"/>
              </a:rPr>
              <a:t>Program PROD Option 1</a:t>
            </a:r>
          </a:p>
          <a:p>
            <a:r>
              <a:rPr lang="en-US" altLang="en-US" dirty="0">
                <a:latin typeface="Calibri" pitchFamily="34" charset="0"/>
              </a:rPr>
              <a:t>PROD actual</a:t>
            </a:r>
          </a:p>
          <a:p>
            <a:r>
              <a:rPr lang="en-US" altLang="en-US" dirty="0">
                <a:latin typeface="Calibri" pitchFamily="34" charset="0"/>
              </a:rPr>
              <a:t>PROD max</a:t>
            </a:r>
          </a:p>
        </p:txBody>
      </p:sp>
      <p:sp>
        <p:nvSpPr>
          <p:cNvPr id="6146" name="Title 3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125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Calibri" pitchFamily="34" charset="0"/>
              </a:rPr>
              <a:t>For your consideration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sz="half" idx="11"/>
          </p:nvPr>
        </p:nvSpPr>
        <p:spPr bwMode="auto">
          <a:xfrm>
            <a:off x="5468938" y="1905000"/>
            <a:ext cx="3194050" cy="2257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u="sng" dirty="0">
                <a:latin typeface="Calibri" pitchFamily="34" charset="0"/>
              </a:rPr>
              <a:t>Program PROD Option 2</a:t>
            </a:r>
          </a:p>
          <a:p>
            <a:r>
              <a:rPr lang="en-US" altLang="en-US" dirty="0">
                <a:latin typeface="Calibri" pitchFamily="34" charset="0"/>
              </a:rPr>
              <a:t>PROD actual</a:t>
            </a:r>
          </a:p>
          <a:p>
            <a:r>
              <a:rPr lang="en-US" altLang="en-US" dirty="0">
                <a:latin typeface="Calibri" pitchFamily="34" charset="0"/>
              </a:rPr>
              <a:t>PROD max</a:t>
            </a:r>
          </a:p>
          <a:p>
            <a:r>
              <a:rPr lang="en-US" altLang="en-US" dirty="0">
                <a:latin typeface="Calibri" pitchFamily="34" charset="0"/>
              </a:rPr>
              <a:t>PROD floor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1895474" y="3766783"/>
            <a:ext cx="6767513" cy="26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¡"/>
              <a:defRPr sz="2400" kern="1200">
                <a:solidFill>
                  <a:schemeClr val="tx2"/>
                </a:solidFill>
                <a:latin typeface="Calibri"/>
                <a:ea typeface="ＭＳ Ｐゴシック" pitchFamily="34" charset="-128"/>
                <a:cs typeface="Calibri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70000"/>
              <a:buFont typeface="Wingdings 2" pitchFamily="18" charset="2"/>
              <a:buChar char="¡"/>
              <a:defRPr sz="2400" kern="1200">
                <a:solidFill>
                  <a:schemeClr val="tx2"/>
                </a:solidFill>
                <a:latin typeface="Calibri"/>
                <a:ea typeface="ＭＳ Ｐゴシック" pitchFamily="34" charset="-128"/>
                <a:cs typeface="Calibri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¡"/>
              <a:defRPr sz="2400" kern="1200">
                <a:solidFill>
                  <a:schemeClr val="tx2"/>
                </a:solidFill>
                <a:latin typeface="Calibri"/>
                <a:ea typeface="ＭＳ Ｐゴシック" pitchFamily="34" charset="-128"/>
                <a:cs typeface="Calibri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70000"/>
              <a:buFont typeface="Wingdings 2" pitchFamily="18" charset="2"/>
              <a:buChar char="¡"/>
              <a:defRPr sz="2400" kern="1200">
                <a:solidFill>
                  <a:schemeClr val="tx2"/>
                </a:solidFill>
                <a:latin typeface="Calibri"/>
                <a:ea typeface="ＭＳ Ｐゴシック" pitchFamily="34" charset="-128"/>
                <a:cs typeface="Calibri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¡"/>
              <a:defRPr sz="2400" kern="1200">
                <a:solidFill>
                  <a:schemeClr val="tx2"/>
                </a:solidFill>
                <a:latin typeface="Calibri"/>
                <a:ea typeface="ＭＳ Ｐゴシック" pitchFamily="34" charset="-128"/>
                <a:cs typeface="Calibri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altLang="en-US" u="sng" dirty="0">
                <a:latin typeface="Calibri" pitchFamily="34" charset="0"/>
              </a:rPr>
              <a:t>Program Review prompts: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Calibri" pitchFamily="34" charset="0"/>
              </a:rPr>
              <a:t>What does the data trend indicate about the productivity number?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Calibri" pitchFamily="34" charset="0"/>
              </a:rPr>
              <a:t>Does data trend suggest changes are necessary to improve productivity?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68938" y="5826033"/>
            <a:ext cx="3479119" cy="972130"/>
            <a:chOff x="6753497" y="5342709"/>
            <a:chExt cx="2194560" cy="1561300"/>
          </a:xfrm>
        </p:grpSpPr>
        <p:sp>
          <p:nvSpPr>
            <p:cNvPr id="8" name="Rounded Rectangle 7"/>
            <p:cNvSpPr/>
            <p:nvPr/>
          </p:nvSpPr>
          <p:spPr>
            <a:xfrm>
              <a:off x="6753497" y="5342709"/>
              <a:ext cx="2194560" cy="1384662"/>
            </a:xfrm>
            <a:prstGeom prst="roundRect">
              <a:avLst/>
            </a:prstGeom>
            <a:solidFill>
              <a:srgbClr val="A61E2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71062" y="5421085"/>
              <a:ext cx="1972491" cy="1482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May need to revisit rubric to clarify evaluation criteria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2345741"/>
            <a:ext cx="6767369" cy="1252667"/>
          </a:xfrm>
        </p:spPr>
        <p:txBody>
          <a:bodyPr/>
          <a:lstStyle/>
          <a:p>
            <a:pPr algn="ctr"/>
            <a:r>
              <a:rPr lang="en-US" dirty="0"/>
              <a:t>What’s our pleasure?</a:t>
            </a:r>
          </a:p>
        </p:txBody>
      </p:sp>
    </p:spTree>
    <p:extLst>
      <p:ext uri="{BB962C8B-B14F-4D97-AF65-F5344CB8AC3E}">
        <p14:creationId xmlns:p14="http://schemas.microsoft.com/office/powerpoint/2010/main" val="142965679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h_main-template_fall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fh_main-template_fall15</Template>
  <TotalTime>395</TotalTime>
  <Words>229</Words>
  <Application>Microsoft Macintosh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Century Gothic</vt:lpstr>
      <vt:lpstr>Wingdings</vt:lpstr>
      <vt:lpstr>Wingdings 2</vt:lpstr>
      <vt:lpstr>fh_main-template_fall15</vt:lpstr>
      <vt:lpstr>Program Review Template Process:  PROD Discussion</vt:lpstr>
      <vt:lpstr>Where we left off…</vt:lpstr>
      <vt:lpstr>What is productivity (PROD)?</vt:lpstr>
      <vt:lpstr>How is PROD determined?</vt:lpstr>
      <vt:lpstr>Let’s talk program PROD!</vt:lpstr>
      <vt:lpstr>For your consideration</vt:lpstr>
      <vt:lpstr>What’s our pleasure?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FHDA</dc:creator>
  <cp:lastModifiedBy>Kelaiah Harris</cp:lastModifiedBy>
  <cp:revision>59</cp:revision>
  <dcterms:created xsi:type="dcterms:W3CDTF">2016-11-16T21:24:22Z</dcterms:created>
  <dcterms:modified xsi:type="dcterms:W3CDTF">2018-12-14T18:42:16Z</dcterms:modified>
</cp:coreProperties>
</file>