
<file path=[Content_Types].xml><?xml version="1.0" encoding="utf-8"?>
<Types xmlns="http://schemas.openxmlformats.org/package/2006/content-types">
  <Default Extension="xml" ContentType="application/xml"/>
  <Default Extension="rels" ContentType="application/vnd.openxmlformats-package.relationships+xml"/>
  <Default Extension="jpe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4" Type="http://schemas.openxmlformats.org/officeDocument/2006/relationships/extended-properties" Target="docProps/app.xml"/><Relationship Id="rId1" Type="http://schemas.openxmlformats.org/officeDocument/2006/relationships/officeDocument" Target="ppt/presentation.xml"/><Relationship Id="rId2" Type="http://schemas.openxmlformats.org/package/2006/relationships/metadata/thumbnail" Target="docProps/thumbnail.jpeg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sldIdLst>
    <p:sldId id="259" r:id="rId2"/>
    <p:sldId id="257" r:id="rId3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C00000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4984" autoAdjust="0"/>
    <p:restoredTop sz="94660"/>
  </p:normalViewPr>
  <p:slideViewPr>
    <p:cSldViewPr snapToGrid="0">
      <p:cViewPr>
        <p:scale>
          <a:sx n="103" d="100"/>
          <a:sy n="103" d="100"/>
        </p:scale>
        <p:origin x="2464" y="78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slide" Target="slides/slide2.xml"/><Relationship Id="rId4" Type="http://schemas.openxmlformats.org/officeDocument/2006/relationships/presProps" Target="presProps.xml"/><Relationship Id="rId5" Type="http://schemas.openxmlformats.org/officeDocument/2006/relationships/viewProps" Target="viewProps.xml"/><Relationship Id="rId6" Type="http://schemas.openxmlformats.org/officeDocument/2006/relationships/theme" Target="theme/theme1.xml"/><Relationship Id="rId7" Type="http://schemas.openxmlformats.org/officeDocument/2006/relationships/tableStyles" Target="tableStyles.xml"/><Relationship Id="rId1" Type="http://schemas.openxmlformats.org/officeDocument/2006/relationships/slideMaster" Target="slideMasters/slideMaster1.xml"/><Relationship Id="rId2" Type="http://schemas.openxmlformats.org/officeDocument/2006/relationships/slide" Target="slides/slide1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1122363"/>
            <a:ext cx="77724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143000" y="3602038"/>
            <a:ext cx="6858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EBB37-63EE-4D9F-81E3-39A6EA8D4106}" type="datetimeFigureOut">
              <a:rPr lang="en-US" smtClean="0"/>
              <a:t>7/19/18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CCCC-6FE4-41B9-8685-00F4D9528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342327506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EBB37-63EE-4D9F-81E3-39A6EA8D4106}" type="datetimeFigureOut">
              <a:rPr lang="en-US" smtClean="0"/>
              <a:t>7/19/18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CCCC-6FE4-41B9-8685-00F4D9528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806093413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543675" y="365125"/>
            <a:ext cx="1971675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628650" y="365125"/>
            <a:ext cx="5800725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EBB37-63EE-4D9F-81E3-39A6EA8D4106}" type="datetimeFigureOut">
              <a:rPr lang="en-US" smtClean="0"/>
              <a:t>7/19/18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CCCC-6FE4-41B9-8685-00F4D9528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9823677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EBB37-63EE-4D9F-81E3-39A6EA8D4106}" type="datetimeFigureOut">
              <a:rPr lang="en-US" smtClean="0"/>
              <a:t>7/19/18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CCCC-6FE4-41B9-8685-00F4D9528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9179644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3888" y="1709739"/>
            <a:ext cx="78867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3888" y="4589464"/>
            <a:ext cx="78867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/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EBB37-63EE-4D9F-81E3-39A6EA8D4106}" type="datetimeFigureOut">
              <a:rPr lang="en-US" smtClean="0"/>
              <a:t>7/19/18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CCCC-6FE4-41B9-8685-00F4D9528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1441352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6286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29150" y="1825625"/>
            <a:ext cx="38862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EBB37-63EE-4D9F-81E3-39A6EA8D4106}" type="datetimeFigureOut">
              <a:rPr lang="en-US" smtClean="0"/>
              <a:t>7/19/18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CCCC-6FE4-41B9-8685-00F4D9528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07308225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365126"/>
            <a:ext cx="78867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9842" y="1681163"/>
            <a:ext cx="3868340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29842" y="2505075"/>
            <a:ext cx="3868340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29150" y="1681163"/>
            <a:ext cx="3887391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29150" y="2505075"/>
            <a:ext cx="3887391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EBB37-63EE-4D9F-81E3-39A6EA8D4106}" type="datetimeFigureOut">
              <a:rPr lang="en-US" smtClean="0"/>
              <a:t>7/19/18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CCCC-6FE4-41B9-8685-00F4D9528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165400588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EBB37-63EE-4D9F-81E3-39A6EA8D4106}" type="datetimeFigureOut">
              <a:rPr lang="en-US" smtClean="0"/>
              <a:t>7/19/18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CCCC-6FE4-41B9-8685-00F4D9528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829981098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EBB37-63EE-4D9F-81E3-39A6EA8D4106}" type="datetimeFigureOut">
              <a:rPr lang="en-US" smtClean="0"/>
              <a:t>7/19/18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CCCC-6FE4-41B9-8685-00F4D9528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15191961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887391" y="987426"/>
            <a:ext cx="462915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EBB37-63EE-4D9F-81E3-39A6EA8D4106}" type="datetimeFigureOut">
              <a:rPr lang="en-US" smtClean="0"/>
              <a:t>7/19/18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CCCC-6FE4-41B9-8685-00F4D9528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602693318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629841" y="457200"/>
            <a:ext cx="2949178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Picture Placeholder 2"/>
          <p:cNvSpPr>
            <a:spLocks noGrp="1" noChangeAspect="1"/>
          </p:cNvSpPr>
          <p:nvPr>
            <p:ph type="pic" idx="1"/>
          </p:nvPr>
        </p:nvSpPr>
        <p:spPr>
          <a:xfrm>
            <a:off x="3887391" y="987426"/>
            <a:ext cx="4629150" cy="4873625"/>
          </a:xfrm>
        </p:spPr>
        <p:txBody>
          <a:bodyPr anchor="t"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r>
              <a:rPr lang="en-US" smtClean="0"/>
              <a:t>Click icon to add picture</a:t>
            </a:r>
            <a:endParaRPr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629841" y="2057400"/>
            <a:ext cx="2949178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BDEBB37-63EE-4D9F-81E3-39A6EA8D4106}" type="datetimeFigureOut">
              <a:rPr lang="en-US" smtClean="0"/>
              <a:t>7/19/18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4F69CCCC-6FE4-41B9-8685-00F4D9528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547995660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11" Type="http://schemas.openxmlformats.org/officeDocument/2006/relationships/slideLayout" Target="../slideLayouts/slideLayout11.xml"/><Relationship Id="rId12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slideLayout" Target="../slideLayouts/slideLayout8.xml"/><Relationship Id="rId9" Type="http://schemas.openxmlformats.org/officeDocument/2006/relationships/slideLayout" Target="../slideLayouts/slideLayout9.xml"/><Relationship Id="rId10" Type="http://schemas.openxmlformats.org/officeDocument/2006/relationships/slideLayout" Target="../slideLayouts/slideLayout10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628650" y="365126"/>
            <a:ext cx="78867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 dirty="0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628650" y="1825625"/>
            <a:ext cx="78867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 dirty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6286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ABDEBB37-63EE-4D9F-81E3-39A6EA8D4106}" type="datetimeFigureOut">
              <a:rPr lang="en-US" smtClean="0"/>
              <a:t>7/19/18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028950" y="6356351"/>
            <a:ext cx="30861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457950" y="6356351"/>
            <a:ext cx="20574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4F69CCCC-6FE4-41B9-8685-00F4D9528C55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029888433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338667" y="78142"/>
            <a:ext cx="8404643" cy="532602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ctr">
              <a:lnSpc>
                <a:spcPct val="107000"/>
              </a:lnSpc>
            </a:pPr>
            <a:r>
              <a:rPr lang="en-US" sz="1600" b="1" dirty="0" smtClean="0">
                <a:effectLst/>
                <a:ea typeface="Calibri" panose="020F0502020204030204" pitchFamily="34" charset="0"/>
                <a:cs typeface="Times New Roman" panose="02020603050405020304" pitchFamily="18" charset="0"/>
              </a:rPr>
              <a:t>Overview of Program Review Categories</a:t>
            </a:r>
            <a:endParaRPr 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algn="ctr">
              <a:lnSpc>
                <a:spcPct val="107000"/>
              </a:lnSpc>
            </a:pPr>
            <a:r>
              <a:rPr lang="en-US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>
              <a:lnSpc>
                <a:spcPct val="107000"/>
              </a:lnSpc>
            </a:pP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Programs being reviewed fall into </a:t>
            </a:r>
            <a:r>
              <a:rPr lang="en-US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four </a:t>
            </a: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different categories: </a:t>
            </a:r>
            <a:r>
              <a:rPr lang="en-US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Instructional </a:t>
            </a: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Disciplines; </a:t>
            </a:r>
            <a:r>
              <a:rPr lang="en-US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Instructional Workforce Disciplines; Instructional Support Disciplines; </a:t>
            </a: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and Student Support Services. </a:t>
            </a:r>
            <a:r>
              <a:rPr lang="en-US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Foothill </a:t>
            </a: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uses the following definitions to clarify the categories:</a:t>
            </a:r>
          </a:p>
          <a:p>
            <a:pPr>
              <a:lnSpc>
                <a:spcPct val="107000"/>
              </a:lnSpc>
            </a:pP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Instructional </a:t>
            </a:r>
            <a:r>
              <a:rPr lang="en-US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Disciplines </a:t>
            </a:r>
            <a:endParaRPr 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The </a:t>
            </a:r>
            <a:r>
              <a:rPr lang="en-US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instructional disciplines represent </a:t>
            </a: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the courses and sequences of courses </a:t>
            </a:r>
            <a:r>
              <a:rPr lang="en-US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leading to degrees and certificates that represent programs within the academic divisions of the college.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270635" algn="l"/>
              </a:tabLst>
            </a:pPr>
            <a:r>
              <a:rPr lang="en-US" sz="16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Instructional Support Disciplines 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270635" algn="l"/>
              </a:tabLst>
            </a:pPr>
            <a:r>
              <a:rPr lang="en-US" sz="1600" dirty="0" smtClean="0"/>
              <a:t>Instructional </a:t>
            </a:r>
            <a:r>
              <a:rPr lang="en-US" sz="1600" dirty="0"/>
              <a:t>support </a:t>
            </a:r>
            <a:r>
              <a:rPr lang="en-US" sz="1600" dirty="0" smtClean="0"/>
              <a:t>disciplines represents programs and services designed to provide instructional support to students to help them achieve success in the classroom and ensure they meet their academic goals.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tabLst>
                <a:tab pos="1270635" algn="l"/>
              </a:tabLst>
            </a:pPr>
            <a:r>
              <a:rPr lang="en-US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  <a:endParaRPr 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b="1" dirty="0">
                <a:ea typeface="Calibri" panose="020F0502020204030204" pitchFamily="34" charset="0"/>
                <a:cs typeface="Times New Roman" panose="02020603050405020304" pitchFamily="18" charset="0"/>
              </a:rPr>
              <a:t>Student </a:t>
            </a:r>
            <a:r>
              <a:rPr lang="en-US" sz="1600" b="1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Success Services </a:t>
            </a:r>
            <a:endParaRPr lang="en-US" sz="1600" dirty="0"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r>
              <a:rPr lang="en-US" sz="1600" dirty="0" smtClean="0">
                <a:ea typeface="Calibri" panose="020F0502020204030204" pitchFamily="34" charset="0"/>
                <a:cs typeface="Times New Roman" panose="02020603050405020304" pitchFamily="18" charset="0"/>
              </a:rPr>
              <a:t>Student support services represent programs that provide services to support students to ensure they achieve their educational and developmental potential to reach their academic goals.  </a:t>
            </a:r>
          </a:p>
          <a:p>
            <a:pPr marL="457200" marR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sz="1400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15967308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Rectangle 1"/>
          <p:cNvSpPr/>
          <p:nvPr/>
        </p:nvSpPr>
        <p:spPr>
          <a:xfrm>
            <a:off x="971549" y="755952"/>
            <a:ext cx="7349891" cy="542410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>
              <a:lnSpc>
                <a:spcPct val="107000"/>
              </a:lnSpc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program review process improves the quality of the instructional disciplines and support-service programs offered at Foothill College.  The process follows a timeline that includes a Program Self-Study every </a:t>
            </a:r>
            <a:r>
              <a:rPr lang="en-US" dirty="0" smtClean="0">
                <a:solidFill>
                  <a:srgbClr val="C00000"/>
                </a:solidFill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3/5</a:t>
            </a: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 years and Annual Update Reports to track and monitor student success, strategic planning and budget allocation at the program and discipline level, and overall improvement</a:t>
            </a:r>
          </a:p>
          <a:p>
            <a:pPr>
              <a:lnSpc>
                <a:spcPct val="107000"/>
              </a:lnSpc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>
              <a:lnSpc>
                <a:spcPct val="107000"/>
              </a:lnSpc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The primary goals for Program Review at Foothill are to:</a:t>
            </a:r>
          </a:p>
          <a:p>
            <a:pPr>
              <a:lnSpc>
                <a:spcPct val="107000"/>
              </a:lnSpc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 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Assess how well we serve our students and how we can improve</a:t>
            </a:r>
          </a:p>
          <a:p>
            <a:pPr marR="0" lvl="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Demonstrate program effectiveness through continuous improvement.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dirty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Align academic and service program needs, campus resources and priorities within the planning and budgeting processes.</a:t>
            </a: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endParaRPr lang="en-US" dirty="0" smtClean="0">
              <a:latin typeface="Calibri" panose="020F0502020204030204" pitchFamily="34" charset="0"/>
              <a:ea typeface="Calibri" panose="020F0502020204030204" pitchFamily="34" charset="0"/>
              <a:cs typeface="Times New Roman" panose="02020603050405020304" pitchFamily="18" charset="0"/>
            </a:endParaRPr>
          </a:p>
          <a:p>
            <a:pPr marL="342900" marR="0" lvl="0" indent="-342900">
              <a:lnSpc>
                <a:spcPct val="107000"/>
              </a:lnSpc>
              <a:spcBef>
                <a:spcPts val="0"/>
              </a:spcBef>
              <a:spcAft>
                <a:spcPts val="0"/>
              </a:spcAft>
              <a:buFont typeface="+mj-lt"/>
              <a:buAutoNum type="arabicPeriod"/>
            </a:pPr>
            <a:r>
              <a:rPr lang="en-US" dirty="0" smtClean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Ensure that program priorities are driven by the College and District mission and planning documents</a:t>
            </a:r>
            <a:r>
              <a:rPr lang="en-US" dirty="0">
                <a:latin typeface="Calibri" panose="020F0502020204030204" pitchFamily="34" charset="0"/>
                <a:ea typeface="Calibri" panose="020F0502020204030204" pitchFamily="34" charset="0"/>
                <a:cs typeface="Times New Roman" panose="02020603050405020304" pitchFamily="18" charset="0"/>
              </a:rPr>
              <a:t>.</a:t>
            </a:r>
            <a:endParaRPr lang="en-US" dirty="0"/>
          </a:p>
        </p:txBody>
      </p:sp>
    </p:spTree>
    <p:extLst>
      <p:ext uri="{BB962C8B-B14F-4D97-AF65-F5344CB8AC3E}">
        <p14:creationId xmlns:p14="http://schemas.microsoft.com/office/powerpoint/2010/main" val="381518586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 Them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 Theme">
      <a:majorFont>
        <a:latin typeface="Calibri Light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 Them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emplate>Office Theme</Template>
  <TotalTime>330</TotalTime>
  <Words>63</Words>
  <Application>Microsoft Macintosh PowerPoint</Application>
  <PresentationFormat>On-screen Show (4:3)</PresentationFormat>
  <Paragraphs>23</Paragraphs>
  <Slides>2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2</vt:i4>
      </vt:variant>
    </vt:vector>
  </HeadingPairs>
  <TitlesOfParts>
    <vt:vector size="7" baseType="lpstr">
      <vt:lpstr>Arial</vt:lpstr>
      <vt:lpstr>Calibri</vt:lpstr>
      <vt:lpstr>Calibri Light</vt:lpstr>
      <vt:lpstr>Times New Roman</vt:lpstr>
      <vt:lpstr>Office Theme</vt:lpstr>
      <vt:lpstr>PowerPoint Presentation</vt:lpstr>
      <vt:lpstr>PowerPoint Presentation</vt:lpstr>
    </vt:vector>
  </TitlesOfParts>
  <Company/>
  <LinksUpToDate>false</LinksUpToDate>
  <SharedDoc>false</SharedDoc>
  <HyperlinksChanged>false</HyperlinksChanged>
  <AppVersion>15.0032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Kristy Lisle</dc:creator>
  <cp:lastModifiedBy>Microsoft Office User</cp:lastModifiedBy>
  <cp:revision>20</cp:revision>
  <dcterms:created xsi:type="dcterms:W3CDTF">2018-07-16T04:25:39Z</dcterms:created>
  <dcterms:modified xsi:type="dcterms:W3CDTF">2018-07-19T21:20:04Z</dcterms:modified>
</cp:coreProperties>
</file>