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A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68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99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68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5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68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82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78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7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4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4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13C49-45AE-4926-BFC9-EBF79FA12E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4B31C-C8E6-4C46-847A-471BE8E428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4" name="OTLSHAPE_M_07fb935c87e14251ad99264e170e704d_Connector1"/>
          <p:cNvCxnSpPr/>
          <p:nvPr>
            <p:custDataLst>
              <p:tags r:id="rId2"/>
            </p:custDataLst>
          </p:nvPr>
        </p:nvCxnSpPr>
        <p:spPr>
          <a:xfrm>
            <a:off x="3660968" y="3411495"/>
            <a:ext cx="0" cy="442172"/>
          </a:xfrm>
          <a:prstGeom prst="line">
            <a:avLst/>
          </a:prstGeom>
          <a:ln w="9525" cap="flat" cmpd="sng" algn="ctr">
            <a:solidFill>
              <a:srgbClr val="62351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OTLSHAPE_M_ac93a2803e4d42c2ad462c52f7d5533f_Connector1"/>
          <p:cNvCxnSpPr/>
          <p:nvPr>
            <p:custDataLst>
              <p:tags r:id="rId3"/>
            </p:custDataLst>
          </p:nvPr>
        </p:nvCxnSpPr>
        <p:spPr>
          <a:xfrm>
            <a:off x="6151635" y="2198227"/>
            <a:ext cx="0" cy="894715"/>
          </a:xfrm>
          <a:prstGeom prst="line">
            <a:avLst/>
          </a:prstGeom>
          <a:ln w="9525" cap="flat" cmpd="sng" algn="ctr">
            <a:solidFill>
              <a:schemeClr val="accen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OTLSHAPE_M_48c8fa4bf0084735bad04589334a4f54_Connector1"/>
          <p:cNvCxnSpPr/>
          <p:nvPr>
            <p:custDataLst>
              <p:tags r:id="rId4"/>
            </p:custDataLst>
          </p:nvPr>
        </p:nvCxnSpPr>
        <p:spPr>
          <a:xfrm>
            <a:off x="1403404" y="2605828"/>
            <a:ext cx="0" cy="442172"/>
          </a:xfrm>
          <a:prstGeom prst="line">
            <a:avLst/>
          </a:prstGeom>
          <a:ln w="9525" cap="flat" cmpd="sng" algn="ctr">
            <a:solidFill>
              <a:srgbClr val="A61E2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OTLSHAPE_TB_00000000000000000000000000000000_ScaleContainer"/>
          <p:cNvSpPr/>
          <p:nvPr>
            <p:custDataLst>
              <p:tags r:id="rId5"/>
            </p:custDataLst>
          </p:nvPr>
        </p:nvSpPr>
        <p:spPr>
          <a:xfrm>
            <a:off x="891616" y="3058336"/>
            <a:ext cx="10875842" cy="381000"/>
          </a:xfrm>
          <a:prstGeom prst="rect">
            <a:avLst/>
          </a:prstGeom>
          <a:gradFill flip="none" rotWithShape="1">
            <a:gsLst>
              <a:gs pos="0">
                <a:srgbClr val="44546A"/>
              </a:gs>
              <a:gs pos="0">
                <a:schemeClr val="dk2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4" name="OTLSHAPE_TB_00000000000000000000000000000000_TimescaleInterval1"/>
          <p:cNvSpPr txBox="1"/>
          <p:nvPr>
            <p:custDataLst>
              <p:tags r:id="rId6"/>
            </p:custDataLst>
          </p:nvPr>
        </p:nvSpPr>
        <p:spPr>
          <a:xfrm>
            <a:off x="996865" y="3145473"/>
            <a:ext cx="2192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dirty="0">
                <a:solidFill>
                  <a:prstClr val="white"/>
                </a:solidFill>
              </a:rPr>
              <a:t>Jan</a:t>
            </a:r>
          </a:p>
        </p:txBody>
      </p:sp>
      <p:sp>
        <p:nvSpPr>
          <p:cNvPr id="216" name="OTLSHAPE_TB_00000000000000000000000000000000_TimescaleInterval2"/>
          <p:cNvSpPr txBox="1"/>
          <p:nvPr>
            <p:custDataLst>
              <p:tags r:id="rId7"/>
            </p:custDataLst>
          </p:nvPr>
        </p:nvSpPr>
        <p:spPr>
          <a:xfrm>
            <a:off x="2841125" y="3145473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dirty="0">
                <a:solidFill>
                  <a:prstClr val="white"/>
                </a:solidFill>
              </a:rPr>
              <a:t>Feb</a:t>
            </a:r>
          </a:p>
        </p:txBody>
      </p:sp>
      <p:cxnSp>
        <p:nvCxnSpPr>
          <p:cNvPr id="217" name="OTLSHAPE_TB_00000000000000000000000000000000_Separator2"/>
          <p:cNvCxnSpPr/>
          <p:nvPr>
            <p:custDataLst>
              <p:tags r:id="rId8"/>
            </p:custDataLst>
          </p:nvPr>
        </p:nvCxnSpPr>
        <p:spPr>
          <a:xfrm>
            <a:off x="2757290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TLSHAPE_TB_00000000000000000000000000000000_TimescaleInterval3"/>
          <p:cNvSpPr txBox="1"/>
          <p:nvPr>
            <p:custDataLst>
              <p:tags r:id="rId9"/>
            </p:custDataLst>
          </p:nvPr>
        </p:nvSpPr>
        <p:spPr>
          <a:xfrm>
            <a:off x="4725714" y="3168560"/>
            <a:ext cx="21974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dirty="0">
                <a:solidFill>
                  <a:prstClr val="white"/>
                </a:solidFill>
              </a:rPr>
              <a:t>Mar</a:t>
            </a:r>
          </a:p>
        </p:txBody>
      </p:sp>
      <p:sp>
        <p:nvSpPr>
          <p:cNvPr id="220" name="OTLSHAPE_TB_00000000000000000000000000000000_TimescaleInterval4"/>
          <p:cNvSpPr txBox="1"/>
          <p:nvPr>
            <p:custDataLst>
              <p:tags r:id="rId10"/>
            </p:custDataLst>
          </p:nvPr>
        </p:nvSpPr>
        <p:spPr>
          <a:xfrm>
            <a:off x="6565446" y="3145473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dirty="0">
                <a:solidFill>
                  <a:prstClr val="white"/>
                </a:solidFill>
              </a:rPr>
              <a:t>Apr</a:t>
            </a:r>
          </a:p>
        </p:txBody>
      </p:sp>
      <p:cxnSp>
        <p:nvCxnSpPr>
          <p:cNvPr id="221" name="OTLSHAPE_TB_00000000000000000000000000000000_Separator4"/>
          <p:cNvCxnSpPr/>
          <p:nvPr>
            <p:custDataLst>
              <p:tags r:id="rId11"/>
            </p:custDataLst>
          </p:nvPr>
        </p:nvCxnSpPr>
        <p:spPr>
          <a:xfrm>
            <a:off x="4643043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OTLSHAPE_TB_00000000000000000000000000000000_TimescaleInterval5"/>
          <p:cNvSpPr txBox="1"/>
          <p:nvPr>
            <p:custDataLst>
              <p:tags r:id="rId12"/>
            </p:custDataLst>
          </p:nvPr>
        </p:nvSpPr>
        <p:spPr>
          <a:xfrm>
            <a:off x="8524339" y="3154045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dirty="0">
                <a:solidFill>
                  <a:prstClr val="white"/>
                </a:solidFill>
              </a:rPr>
              <a:t>May</a:t>
            </a:r>
          </a:p>
        </p:txBody>
      </p:sp>
      <p:sp>
        <p:nvSpPr>
          <p:cNvPr id="224" name="OTLSHAPE_TB_00000000000000000000000000000000_TimescaleInterval6"/>
          <p:cNvSpPr txBox="1"/>
          <p:nvPr>
            <p:custDataLst>
              <p:tags r:id="rId13"/>
            </p:custDataLst>
          </p:nvPr>
        </p:nvSpPr>
        <p:spPr>
          <a:xfrm>
            <a:off x="10405224" y="314547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prstClr val="white"/>
                </a:solidFill>
              </a:rPr>
              <a:t>Jun</a:t>
            </a:r>
          </a:p>
        </p:txBody>
      </p:sp>
      <p:cxnSp>
        <p:nvCxnSpPr>
          <p:cNvPr id="225" name="OTLSHAPE_TB_00000000000000000000000000000000_Separator6"/>
          <p:cNvCxnSpPr/>
          <p:nvPr>
            <p:custDataLst>
              <p:tags r:id="rId14"/>
            </p:custDataLst>
          </p:nvPr>
        </p:nvCxnSpPr>
        <p:spPr>
          <a:xfrm>
            <a:off x="6528795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OTLSHAPE_TB_00000000000000000000000000000000_Separator8"/>
          <p:cNvCxnSpPr/>
          <p:nvPr>
            <p:custDataLst>
              <p:tags r:id="rId15"/>
            </p:custDataLst>
          </p:nvPr>
        </p:nvCxnSpPr>
        <p:spPr>
          <a:xfrm>
            <a:off x="8414548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OTLSHAPE_TB_00000000000000000000000000000000_Separator10"/>
          <p:cNvCxnSpPr/>
          <p:nvPr>
            <p:custDataLst>
              <p:tags r:id="rId16"/>
            </p:custDataLst>
          </p:nvPr>
        </p:nvCxnSpPr>
        <p:spPr>
          <a:xfrm>
            <a:off x="10300302" y="3136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TLSHAPE_M_48c8fa4bf0084735bad04589334a4f54_Title"/>
          <p:cNvSpPr txBox="1"/>
          <p:nvPr>
            <p:custDataLst>
              <p:tags r:id="rId17"/>
            </p:custDataLst>
          </p:nvPr>
        </p:nvSpPr>
        <p:spPr>
          <a:xfrm>
            <a:off x="1121281" y="844137"/>
            <a:ext cx="1238048" cy="14773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>
                <a:solidFill>
                  <a:prstClr val="black"/>
                </a:solidFill>
              </a:rPr>
              <a:t>3</a:t>
            </a:r>
            <a:r>
              <a:rPr lang="en-US" sz="1200" spc="-6" baseline="30000" dirty="0">
                <a:solidFill>
                  <a:prstClr val="black"/>
                </a:solidFill>
              </a:rPr>
              <a:t>rd</a:t>
            </a:r>
            <a:r>
              <a:rPr lang="en-US" sz="1200" spc="-6" dirty="0">
                <a:solidFill>
                  <a:prstClr val="black"/>
                </a:solidFill>
              </a:rPr>
              <a:t> Read and Approval at Academic Senate</a:t>
            </a:r>
          </a:p>
          <a:p>
            <a:endParaRPr lang="en-US" sz="1200" spc="-6" dirty="0">
              <a:solidFill>
                <a:prstClr val="black"/>
              </a:solidFill>
            </a:endParaRPr>
          </a:p>
          <a:p>
            <a:r>
              <a:rPr lang="en-US" sz="1200" spc="-6" dirty="0">
                <a:solidFill>
                  <a:prstClr val="black"/>
                </a:solidFill>
              </a:rPr>
              <a:t>Kristy will take Annual Update Template to Eric The Coder</a:t>
            </a:r>
          </a:p>
        </p:txBody>
      </p:sp>
      <p:sp>
        <p:nvSpPr>
          <p:cNvPr id="253" name="OTLSHAPE_M_48c8fa4bf0084735bad04589334a4f54_Date"/>
          <p:cNvSpPr txBox="1"/>
          <p:nvPr>
            <p:custDataLst>
              <p:tags r:id="rId18"/>
            </p:custDataLst>
          </p:nvPr>
        </p:nvSpPr>
        <p:spPr>
          <a:xfrm>
            <a:off x="1125756" y="2393273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rgbClr val="1F497E"/>
                </a:solidFill>
              </a:rPr>
              <a:t>1/14/2019</a:t>
            </a:r>
          </a:p>
        </p:txBody>
      </p:sp>
      <p:sp>
        <p:nvSpPr>
          <p:cNvPr id="254" name="OTLSHAPE_M_48c8fa4bf0084735bad04589334a4f54_Shape"/>
          <p:cNvSpPr/>
          <p:nvPr>
            <p:custDataLst>
              <p:tags r:id="rId19"/>
            </p:custDataLst>
          </p:nvPr>
        </p:nvSpPr>
        <p:spPr>
          <a:xfrm rot="16200000">
            <a:off x="1428804" y="2605828"/>
            <a:ext cx="165100" cy="165100"/>
          </a:xfrm>
          <a:prstGeom prst="flowChartMerge">
            <a:avLst/>
          </a:prstGeom>
          <a:solidFill>
            <a:srgbClr val="A61E2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4" name="OTLSHAPE_M_ac93a2803e4d42c2ad462c52f7d5533f_Title"/>
          <p:cNvSpPr txBox="1"/>
          <p:nvPr>
            <p:custDataLst>
              <p:tags r:id="rId20"/>
            </p:custDataLst>
          </p:nvPr>
        </p:nvSpPr>
        <p:spPr>
          <a:xfrm>
            <a:off x="6228518" y="1648117"/>
            <a:ext cx="1111354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>
                <a:solidFill>
                  <a:prstClr val="black"/>
                </a:solidFill>
              </a:rPr>
              <a:t>Annual Update Due Date</a:t>
            </a:r>
          </a:p>
        </p:txBody>
      </p:sp>
      <p:sp>
        <p:nvSpPr>
          <p:cNvPr id="265" name="OTLSHAPE_M_ac93a2803e4d42c2ad462c52f7d5533f_Date"/>
          <p:cNvSpPr txBox="1"/>
          <p:nvPr>
            <p:custDataLst>
              <p:tags r:id="rId21"/>
            </p:custDataLst>
          </p:nvPr>
        </p:nvSpPr>
        <p:spPr>
          <a:xfrm>
            <a:off x="6226106" y="203920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rgbClr val="1F497E"/>
                </a:solidFill>
              </a:rPr>
              <a:t>3/22/2019</a:t>
            </a:r>
          </a:p>
        </p:txBody>
      </p:sp>
      <p:sp>
        <p:nvSpPr>
          <p:cNvPr id="267" name="OTLSHAPE_M_60e68805a3a0413d982c7a7285354d76_Title"/>
          <p:cNvSpPr txBox="1"/>
          <p:nvPr>
            <p:custDataLst>
              <p:tags r:id="rId22"/>
            </p:custDataLst>
          </p:nvPr>
        </p:nvSpPr>
        <p:spPr>
          <a:xfrm>
            <a:off x="3237870" y="1967196"/>
            <a:ext cx="990196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prstClr val="black"/>
                </a:solidFill>
              </a:rPr>
              <a:t>Training Session 12-2pm</a:t>
            </a:r>
          </a:p>
        </p:txBody>
      </p:sp>
      <p:sp>
        <p:nvSpPr>
          <p:cNvPr id="268" name="OTLSHAPE_M_60e68805a3a0413d982c7a7285354d76_Date"/>
          <p:cNvSpPr txBox="1"/>
          <p:nvPr>
            <p:custDataLst>
              <p:tags r:id="rId23"/>
            </p:custDataLst>
          </p:nvPr>
        </p:nvSpPr>
        <p:spPr>
          <a:xfrm>
            <a:off x="3248534" y="239270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rgbClr val="1F497E"/>
                </a:solidFill>
              </a:rPr>
              <a:t>2/6/2019</a:t>
            </a:r>
          </a:p>
        </p:txBody>
      </p:sp>
      <p:sp>
        <p:nvSpPr>
          <p:cNvPr id="269" name="OTLSHAPE_M_60e68805a3a0413d982c7a7285354d76_Shape"/>
          <p:cNvSpPr/>
          <p:nvPr>
            <p:custDataLst>
              <p:tags r:id="rId24"/>
            </p:custDataLst>
          </p:nvPr>
        </p:nvSpPr>
        <p:spPr>
          <a:xfrm rot="16200000">
            <a:off x="6184114" y="2204737"/>
            <a:ext cx="165100" cy="165100"/>
          </a:xfrm>
          <a:prstGeom prst="flowChartMerg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9" name="OTLSHAPE_M_07fb935c87e14251ad99264e170e704d_Title"/>
          <p:cNvSpPr txBox="1"/>
          <p:nvPr>
            <p:custDataLst>
              <p:tags r:id="rId25"/>
            </p:custDataLst>
          </p:nvPr>
        </p:nvSpPr>
        <p:spPr>
          <a:xfrm>
            <a:off x="3570165" y="4178960"/>
            <a:ext cx="1045212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prstClr val="black"/>
                </a:solidFill>
              </a:rPr>
              <a:t>Training Session 12-2pm</a:t>
            </a:r>
          </a:p>
        </p:txBody>
      </p:sp>
      <p:sp>
        <p:nvSpPr>
          <p:cNvPr id="280" name="OTLSHAPE_M_07fb935c87e14251ad99264e170e704d_Date"/>
          <p:cNvSpPr txBox="1"/>
          <p:nvPr>
            <p:custDataLst>
              <p:tags r:id="rId26"/>
            </p:custDataLst>
          </p:nvPr>
        </p:nvSpPr>
        <p:spPr>
          <a:xfrm>
            <a:off x="3570165" y="399100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rgbClr val="1F497E"/>
                </a:solidFill>
              </a:rPr>
              <a:t>2/13/2019</a:t>
            </a:r>
          </a:p>
        </p:txBody>
      </p:sp>
      <p:sp>
        <p:nvSpPr>
          <p:cNvPr id="281" name="OTLSHAPE_M_07fb935c87e14251ad99264e170e704d_Shape"/>
          <p:cNvSpPr/>
          <p:nvPr>
            <p:custDataLst>
              <p:tags r:id="rId27"/>
            </p:custDataLst>
          </p:nvPr>
        </p:nvSpPr>
        <p:spPr>
          <a:xfrm rot="16200000">
            <a:off x="3700922" y="3693201"/>
            <a:ext cx="165100" cy="165100"/>
          </a:xfrm>
          <a:prstGeom prst="flowChartMerge">
            <a:avLst/>
          </a:prstGeom>
          <a:solidFill>
            <a:srgbClr val="62351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2" name="OTLSHAPE_M_47303392f8824993985ba9b7aaac0736_Title"/>
          <p:cNvSpPr txBox="1"/>
          <p:nvPr>
            <p:custDataLst>
              <p:tags r:id="rId28"/>
            </p:custDataLst>
          </p:nvPr>
        </p:nvSpPr>
        <p:spPr>
          <a:xfrm>
            <a:off x="2593564" y="4168074"/>
            <a:ext cx="741443" cy="7386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>
                <a:solidFill>
                  <a:prstClr val="black"/>
                </a:solidFill>
              </a:rPr>
              <a:t>Launch template campus wide</a:t>
            </a:r>
          </a:p>
        </p:txBody>
      </p:sp>
      <p:sp>
        <p:nvSpPr>
          <p:cNvPr id="284" name="OTLSHAPE_M_47303392f8824993985ba9b7aaac0736_Shape"/>
          <p:cNvSpPr/>
          <p:nvPr>
            <p:custDataLst>
              <p:tags r:id="rId29"/>
            </p:custDataLst>
          </p:nvPr>
        </p:nvSpPr>
        <p:spPr>
          <a:xfrm rot="16200000">
            <a:off x="2967265" y="3714228"/>
            <a:ext cx="165100" cy="165100"/>
          </a:xfrm>
          <a:prstGeom prst="flowChartMerge">
            <a:avLst/>
          </a:prstGeom>
          <a:solidFill>
            <a:srgbClr val="62351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9" name="OTLSHAPE_T_ef82e5827ae54f40bab0b8974dd1c612_ShapePercentage" hidden="1"/>
          <p:cNvSpPr/>
          <p:nvPr>
            <p:custDataLst>
              <p:tags r:id="rId30"/>
            </p:custDataLst>
          </p:nvPr>
        </p:nvSpPr>
        <p:spPr>
          <a:xfrm>
            <a:off x="3932022" y="526194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0" name="OTLSHAPE_T_ef82e5827ae54f40bab0b8974dd1c612_Duration" hidden="1"/>
          <p:cNvSpPr txBox="1"/>
          <p:nvPr>
            <p:custDataLst>
              <p:tags r:id="rId31"/>
            </p:custDataLst>
          </p:nvPr>
        </p:nvSpPr>
        <p:spPr>
          <a:xfrm>
            <a:off x="0" y="526194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</a:rPr>
              <a:t>36 days</a:t>
            </a:r>
          </a:p>
        </p:txBody>
      </p:sp>
      <p:sp>
        <p:nvSpPr>
          <p:cNvPr id="291" name="OTLSHAPE_T_ef82e5827ae54f40bab0b8974dd1c612_TextPercentage" hidden="1"/>
          <p:cNvSpPr txBox="1"/>
          <p:nvPr>
            <p:custDataLst>
              <p:tags r:id="rId32"/>
            </p:custDataLst>
          </p:nvPr>
        </p:nvSpPr>
        <p:spPr>
          <a:xfrm>
            <a:off x="0" y="54169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</a:endParaRPr>
          </a:p>
        </p:txBody>
      </p:sp>
      <p:sp>
        <p:nvSpPr>
          <p:cNvPr id="292" name="OTLSHAPE_T_ef82e5827ae54f40bab0b8974dd1c612_StartDate" hidden="1"/>
          <p:cNvSpPr txBox="1"/>
          <p:nvPr>
            <p:custDataLst>
              <p:tags r:id="rId33"/>
            </p:custDataLst>
          </p:nvPr>
        </p:nvSpPr>
        <p:spPr>
          <a:xfrm>
            <a:off x="0" y="54169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293" name="OTLSHAPE_T_ef82e5827ae54f40bab0b8974dd1c612_EndDate" hidden="1"/>
          <p:cNvSpPr txBox="1"/>
          <p:nvPr>
            <p:custDataLst>
              <p:tags r:id="rId34"/>
            </p:custDataLst>
          </p:nvPr>
        </p:nvSpPr>
        <p:spPr>
          <a:xfrm>
            <a:off x="0" y="54169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295" name="OTLSHAPE_T_ef82e5827ae54f40bab0b8974dd1c612_Title"/>
          <p:cNvSpPr txBox="1"/>
          <p:nvPr>
            <p:custDataLst>
              <p:tags r:id="rId35"/>
            </p:custDataLst>
          </p:nvPr>
        </p:nvSpPr>
        <p:spPr>
          <a:xfrm>
            <a:off x="455300" y="5644561"/>
            <a:ext cx="5893914" cy="6463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4" dirty="0">
                <a:solidFill>
                  <a:srgbClr val="C00000"/>
                </a:solidFill>
              </a:rPr>
              <a:t>To Do List: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spc="-4" dirty="0">
                <a:solidFill>
                  <a:srgbClr val="C00000"/>
                </a:solidFill>
              </a:rPr>
              <a:t>R&amp;R will finalize Budget Planning Timeline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spc="-4" dirty="0">
                <a:solidFill>
                  <a:srgbClr val="C00000"/>
                </a:solidFill>
              </a:rPr>
              <a:t>Identify when template should be submitted to the Finance Office</a:t>
            </a:r>
          </a:p>
        </p:txBody>
      </p:sp>
      <p:sp>
        <p:nvSpPr>
          <p:cNvPr id="297" name="OTLSHAPE_T_58ef1c7f6c0b4a04aff1ccbac2fd9a90_ShapePercentage" hidden="1"/>
          <p:cNvSpPr/>
          <p:nvPr>
            <p:custDataLst>
              <p:tags r:id="rId36"/>
            </p:custDataLst>
          </p:nvPr>
        </p:nvSpPr>
        <p:spPr>
          <a:xfrm>
            <a:off x="5601376" y="552864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8" name="OTLSHAPE_T_58ef1c7f6c0b4a04aff1ccbac2fd9a90_Duration" hidden="1"/>
          <p:cNvSpPr txBox="1"/>
          <p:nvPr>
            <p:custDataLst>
              <p:tags r:id="rId37"/>
            </p:custDataLst>
          </p:nvPr>
        </p:nvSpPr>
        <p:spPr>
          <a:xfrm>
            <a:off x="0" y="552864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</a:rPr>
              <a:t>62 days</a:t>
            </a:r>
          </a:p>
        </p:txBody>
      </p:sp>
      <p:sp>
        <p:nvSpPr>
          <p:cNvPr id="299" name="OTLSHAPE_T_58ef1c7f6c0b4a04aff1ccbac2fd9a90_TextPercentage" hidden="1"/>
          <p:cNvSpPr txBox="1"/>
          <p:nvPr>
            <p:custDataLst>
              <p:tags r:id="rId38"/>
            </p:custDataLst>
          </p:nvPr>
        </p:nvSpPr>
        <p:spPr>
          <a:xfrm>
            <a:off x="0" y="56836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</a:endParaRPr>
          </a:p>
        </p:txBody>
      </p:sp>
      <p:sp>
        <p:nvSpPr>
          <p:cNvPr id="300" name="OTLSHAPE_T_58ef1c7f6c0b4a04aff1ccbac2fd9a90_StartDate" hidden="1"/>
          <p:cNvSpPr txBox="1"/>
          <p:nvPr>
            <p:custDataLst>
              <p:tags r:id="rId39"/>
            </p:custDataLst>
          </p:nvPr>
        </p:nvSpPr>
        <p:spPr>
          <a:xfrm>
            <a:off x="0" y="56836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301" name="OTLSHAPE_T_58ef1c7f6c0b4a04aff1ccbac2fd9a90_EndDate" hidden="1"/>
          <p:cNvSpPr txBox="1"/>
          <p:nvPr>
            <p:custDataLst>
              <p:tags r:id="rId40"/>
            </p:custDataLst>
          </p:nvPr>
        </p:nvSpPr>
        <p:spPr>
          <a:xfrm>
            <a:off x="0" y="56836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305" name="OTLSHAPE_T_64cbbb05a4064feea4f82376da38cecb_ShapePercentage" hidden="1"/>
          <p:cNvSpPr/>
          <p:nvPr>
            <p:custDataLst>
              <p:tags r:id="rId41"/>
            </p:custDataLst>
          </p:nvPr>
        </p:nvSpPr>
        <p:spPr>
          <a:xfrm>
            <a:off x="5601376" y="579534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6" name="OTLSHAPE_T_64cbbb05a4064feea4f82376da38cecb_Duration" hidden="1"/>
          <p:cNvSpPr txBox="1"/>
          <p:nvPr>
            <p:custDataLst>
              <p:tags r:id="rId42"/>
            </p:custDataLst>
          </p:nvPr>
        </p:nvSpPr>
        <p:spPr>
          <a:xfrm>
            <a:off x="0" y="579534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</a:rPr>
              <a:t>41 days</a:t>
            </a:r>
          </a:p>
        </p:txBody>
      </p:sp>
      <p:sp>
        <p:nvSpPr>
          <p:cNvPr id="307" name="OTLSHAPE_T_64cbbb05a4064feea4f82376da38cecb_TextPercentage" hidden="1"/>
          <p:cNvSpPr txBox="1"/>
          <p:nvPr>
            <p:custDataLst>
              <p:tags r:id="rId43"/>
            </p:custDataLst>
          </p:nvPr>
        </p:nvSpPr>
        <p:spPr>
          <a:xfrm>
            <a:off x="0" y="59503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</a:endParaRPr>
          </a:p>
        </p:txBody>
      </p:sp>
      <p:sp>
        <p:nvSpPr>
          <p:cNvPr id="308" name="OTLSHAPE_T_64cbbb05a4064feea4f82376da38cecb_StartDate" hidden="1"/>
          <p:cNvSpPr txBox="1"/>
          <p:nvPr>
            <p:custDataLst>
              <p:tags r:id="rId44"/>
            </p:custDataLst>
          </p:nvPr>
        </p:nvSpPr>
        <p:spPr>
          <a:xfrm>
            <a:off x="0" y="59503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309" name="OTLSHAPE_T_64cbbb05a4064feea4f82376da38cecb_EndDate" hidden="1"/>
          <p:cNvSpPr txBox="1"/>
          <p:nvPr>
            <p:custDataLst>
              <p:tags r:id="rId45"/>
            </p:custDataLst>
          </p:nvPr>
        </p:nvSpPr>
        <p:spPr>
          <a:xfrm>
            <a:off x="0" y="59503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313" name="OTLSHAPE_T_8875da4296cf49d086e91c77a1cc2e75_ShapePercentage" hidden="1"/>
          <p:cNvSpPr/>
          <p:nvPr>
            <p:custDataLst>
              <p:tags r:id="rId46"/>
            </p:custDataLst>
          </p:nvPr>
        </p:nvSpPr>
        <p:spPr>
          <a:xfrm>
            <a:off x="6899763" y="606204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4" name="OTLSHAPE_T_8875da4296cf49d086e91c77a1cc2e75_Duration" hidden="1"/>
          <p:cNvSpPr txBox="1"/>
          <p:nvPr>
            <p:custDataLst>
              <p:tags r:id="rId47"/>
            </p:custDataLst>
          </p:nvPr>
        </p:nvSpPr>
        <p:spPr>
          <a:xfrm>
            <a:off x="0" y="606204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</a:rPr>
              <a:t>34 days</a:t>
            </a:r>
          </a:p>
        </p:txBody>
      </p:sp>
      <p:sp>
        <p:nvSpPr>
          <p:cNvPr id="315" name="OTLSHAPE_T_8875da4296cf49d086e91c77a1cc2e75_TextPercentage" hidden="1"/>
          <p:cNvSpPr txBox="1"/>
          <p:nvPr>
            <p:custDataLst>
              <p:tags r:id="rId48"/>
            </p:custDataLst>
          </p:nvPr>
        </p:nvSpPr>
        <p:spPr>
          <a:xfrm>
            <a:off x="0" y="62170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</a:endParaRPr>
          </a:p>
        </p:txBody>
      </p:sp>
      <p:sp>
        <p:nvSpPr>
          <p:cNvPr id="316" name="OTLSHAPE_T_8875da4296cf49d086e91c77a1cc2e75_StartDate" hidden="1"/>
          <p:cNvSpPr txBox="1"/>
          <p:nvPr>
            <p:custDataLst>
              <p:tags r:id="rId49"/>
            </p:custDataLst>
          </p:nvPr>
        </p:nvSpPr>
        <p:spPr>
          <a:xfrm>
            <a:off x="0" y="62170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317" name="OTLSHAPE_T_8875da4296cf49d086e91c77a1cc2e75_EndDate" hidden="1"/>
          <p:cNvSpPr txBox="1"/>
          <p:nvPr>
            <p:custDataLst>
              <p:tags r:id="rId50"/>
            </p:custDataLst>
          </p:nvPr>
        </p:nvSpPr>
        <p:spPr>
          <a:xfrm>
            <a:off x="0" y="62170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321" name="OTLSHAPE_T_38bbbda6206b4053bfedff9e1221b621_ShapePercentage" hidden="1"/>
          <p:cNvSpPr/>
          <p:nvPr>
            <p:custDataLst>
              <p:tags r:id="rId51"/>
            </p:custDataLst>
          </p:nvPr>
        </p:nvSpPr>
        <p:spPr>
          <a:xfrm>
            <a:off x="8198151" y="6328749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2" name="OTLSHAPE_T_38bbbda6206b4053bfedff9e1221b621_Duration" hidden="1"/>
          <p:cNvSpPr txBox="1"/>
          <p:nvPr>
            <p:custDataLst>
              <p:tags r:id="rId52"/>
            </p:custDataLst>
          </p:nvPr>
        </p:nvSpPr>
        <p:spPr>
          <a:xfrm>
            <a:off x="0" y="6328749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</a:rPr>
              <a:t>39 days</a:t>
            </a:r>
          </a:p>
        </p:txBody>
      </p:sp>
      <p:sp>
        <p:nvSpPr>
          <p:cNvPr id="323" name="OTLSHAPE_T_38bbbda6206b4053bfedff9e1221b621_TextPercentage" hidden="1"/>
          <p:cNvSpPr txBox="1"/>
          <p:nvPr>
            <p:custDataLst>
              <p:tags r:id="rId53"/>
            </p:custDataLst>
          </p:nvPr>
        </p:nvSpPr>
        <p:spPr>
          <a:xfrm>
            <a:off x="0" y="64837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</a:endParaRPr>
          </a:p>
        </p:txBody>
      </p:sp>
      <p:sp>
        <p:nvSpPr>
          <p:cNvPr id="324" name="OTLSHAPE_T_38bbbda6206b4053bfedff9e1221b621_StartDate" hidden="1"/>
          <p:cNvSpPr txBox="1"/>
          <p:nvPr>
            <p:custDataLst>
              <p:tags r:id="rId54"/>
            </p:custDataLst>
          </p:nvPr>
        </p:nvSpPr>
        <p:spPr>
          <a:xfrm>
            <a:off x="0" y="64837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325" name="OTLSHAPE_T_38bbbda6206b4053bfedff9e1221b621_EndDate" hidden="1"/>
          <p:cNvSpPr txBox="1"/>
          <p:nvPr>
            <p:custDataLst>
              <p:tags r:id="rId55"/>
            </p:custDataLst>
          </p:nvPr>
        </p:nvSpPr>
        <p:spPr>
          <a:xfrm>
            <a:off x="0" y="64837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57290" y="248680"/>
            <a:ext cx="8842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Draft Annual Update Budget Planning Timeline</a:t>
            </a:r>
          </a:p>
        </p:txBody>
      </p:sp>
      <p:cxnSp>
        <p:nvCxnSpPr>
          <p:cNvPr id="129" name="OTLSHAPE_M_48c8fa4bf0084735bad04589334a4f54_Connector1">
            <a:extLst>
              <a:ext uri="{FF2B5EF4-FFF2-40B4-BE49-F238E27FC236}">
                <a16:creationId xmlns:a16="http://schemas.microsoft.com/office/drawing/2014/main" id="{2ECC06AD-C2CF-1744-87FC-2F78AC5EE6FB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1582165" y="3423814"/>
            <a:ext cx="0" cy="442172"/>
          </a:xfrm>
          <a:prstGeom prst="line">
            <a:avLst/>
          </a:prstGeom>
          <a:ln w="9525" cap="flat" cmpd="sng" algn="ctr">
            <a:solidFill>
              <a:srgbClr val="A61E2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TLSHAPE_M_48c8fa4bf0084735bad04589334a4f54_Shape">
            <a:extLst>
              <a:ext uri="{FF2B5EF4-FFF2-40B4-BE49-F238E27FC236}">
                <a16:creationId xmlns:a16="http://schemas.microsoft.com/office/drawing/2014/main" id="{FE8E3188-853B-024D-88AC-C706C6C94A87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 rot="16200000">
            <a:off x="1613915" y="3705520"/>
            <a:ext cx="165100" cy="165100"/>
          </a:xfrm>
          <a:prstGeom prst="flowChartMerge">
            <a:avLst/>
          </a:prstGeom>
          <a:solidFill>
            <a:srgbClr val="A61E2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3" name="OTLSHAPE_M_48c8fa4bf0084735bad04589334a4f54_Title">
            <a:extLst>
              <a:ext uri="{FF2B5EF4-FFF2-40B4-BE49-F238E27FC236}">
                <a16:creationId xmlns:a16="http://schemas.microsoft.com/office/drawing/2014/main" id="{C7E5EAA2-446D-A741-AB9A-65D422113FD6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304391" y="4201564"/>
            <a:ext cx="957800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>
                <a:solidFill>
                  <a:prstClr val="black"/>
                </a:solidFill>
              </a:rPr>
              <a:t>1st Read at The Council</a:t>
            </a:r>
          </a:p>
        </p:txBody>
      </p:sp>
      <p:sp>
        <p:nvSpPr>
          <p:cNvPr id="134" name="OTLSHAPE_M_48c8fa4bf0084735bad04589334a4f54_Date">
            <a:extLst>
              <a:ext uri="{FF2B5EF4-FFF2-40B4-BE49-F238E27FC236}">
                <a16:creationId xmlns:a16="http://schemas.microsoft.com/office/drawing/2014/main" id="{85E84FB9-751A-A44D-AF5E-A227382CF318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302765" y="3993341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rgbClr val="1F497E"/>
                </a:solidFill>
              </a:rPr>
              <a:t>1/18/2019</a:t>
            </a:r>
          </a:p>
        </p:txBody>
      </p:sp>
      <p:sp>
        <p:nvSpPr>
          <p:cNvPr id="135" name="OTLSHAPE_M_48c8fa4bf0084735bad04589334a4f54_Title">
            <a:extLst>
              <a:ext uri="{FF2B5EF4-FFF2-40B4-BE49-F238E27FC236}">
                <a16:creationId xmlns:a16="http://schemas.microsoft.com/office/drawing/2014/main" id="{EFDA2936-1A55-CE4F-9CEF-BFE1D8399F2A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2405816" y="1412780"/>
            <a:ext cx="1320470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>
                <a:solidFill>
                  <a:prstClr val="black"/>
                </a:solidFill>
              </a:rPr>
              <a:t>2</a:t>
            </a:r>
            <a:r>
              <a:rPr lang="en-US" sz="1200" spc="-6" baseline="30000" dirty="0">
                <a:solidFill>
                  <a:prstClr val="black"/>
                </a:solidFill>
              </a:rPr>
              <a:t>nd</a:t>
            </a:r>
            <a:r>
              <a:rPr lang="en-US" sz="1200" spc="-6" dirty="0">
                <a:solidFill>
                  <a:prstClr val="black"/>
                </a:solidFill>
              </a:rPr>
              <a:t> Read and Approval at The Council</a:t>
            </a:r>
          </a:p>
        </p:txBody>
      </p:sp>
      <p:cxnSp>
        <p:nvCxnSpPr>
          <p:cNvPr id="136" name="OTLSHAPE_M_48c8fa4bf0084735bad04589334a4f54_Connector1">
            <a:extLst>
              <a:ext uri="{FF2B5EF4-FFF2-40B4-BE49-F238E27FC236}">
                <a16:creationId xmlns:a16="http://schemas.microsoft.com/office/drawing/2014/main" id="{9ACEE945-D25F-7B49-AFC3-C50C6B584A04}"/>
              </a:ext>
            </a:extLst>
          </p:cNvPr>
          <p:cNvCxnSpPr>
            <a:cxnSpLocks/>
          </p:cNvCxnSpPr>
          <p:nvPr>
            <p:custDataLst>
              <p:tags r:id="rId61"/>
            </p:custDataLst>
          </p:nvPr>
        </p:nvCxnSpPr>
        <p:spPr>
          <a:xfrm>
            <a:off x="2373216" y="2326632"/>
            <a:ext cx="7201" cy="764703"/>
          </a:xfrm>
          <a:prstGeom prst="line">
            <a:avLst/>
          </a:prstGeom>
          <a:ln w="9525" cap="flat" cmpd="sng" algn="ctr">
            <a:solidFill>
              <a:srgbClr val="A61E2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TLSHAPE_M_48c8fa4bf0084735bad04589334a4f54_Shape">
            <a:extLst>
              <a:ext uri="{FF2B5EF4-FFF2-40B4-BE49-F238E27FC236}">
                <a16:creationId xmlns:a16="http://schemas.microsoft.com/office/drawing/2014/main" id="{A23B4862-E32A-FF47-913D-EC0E1A922023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 rot="16200000">
            <a:off x="2405816" y="2334108"/>
            <a:ext cx="165100" cy="165100"/>
          </a:xfrm>
          <a:prstGeom prst="flowChartMerge">
            <a:avLst/>
          </a:prstGeom>
          <a:solidFill>
            <a:srgbClr val="A61E2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8" name="OTLSHAPE_M_48c8fa4bf0084735bad04589334a4f54_Date">
            <a:extLst>
              <a:ext uri="{FF2B5EF4-FFF2-40B4-BE49-F238E27FC236}">
                <a16:creationId xmlns:a16="http://schemas.microsoft.com/office/drawing/2014/main" id="{983F286B-C804-954F-AD2A-CF5B6E683EAE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388477" y="205299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rgbClr val="1F497E"/>
                </a:solidFill>
              </a:rPr>
              <a:t>1/25/2019</a:t>
            </a:r>
          </a:p>
        </p:txBody>
      </p:sp>
      <p:cxnSp>
        <p:nvCxnSpPr>
          <p:cNvPr id="141" name="OTLSHAPE_M_07fb935c87e14251ad99264e170e704d_Connector1">
            <a:extLst>
              <a:ext uri="{FF2B5EF4-FFF2-40B4-BE49-F238E27FC236}">
                <a16:creationId xmlns:a16="http://schemas.microsoft.com/office/drawing/2014/main" id="{69D3B0BE-1BB8-DE4F-BB78-D7FDE0303538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3156503" y="2620692"/>
            <a:ext cx="0" cy="442172"/>
          </a:xfrm>
          <a:prstGeom prst="line">
            <a:avLst/>
          </a:prstGeom>
          <a:ln w="9525" cap="flat" cmpd="sng" algn="ctr">
            <a:solidFill>
              <a:srgbClr val="62351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TLSHAPE_M_07fb935c87e14251ad99264e170e704d_Shape">
            <a:extLst>
              <a:ext uri="{FF2B5EF4-FFF2-40B4-BE49-F238E27FC236}">
                <a16:creationId xmlns:a16="http://schemas.microsoft.com/office/drawing/2014/main" id="{A349DFA6-8B7B-2E40-93CB-99D83778BEE6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 rot="16200000">
            <a:off x="3185398" y="2632401"/>
            <a:ext cx="165100" cy="165100"/>
          </a:xfrm>
          <a:prstGeom prst="flowChartMerge">
            <a:avLst/>
          </a:prstGeom>
          <a:solidFill>
            <a:srgbClr val="62351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43" name="OTLSHAPE_M_07fb935c87e14251ad99264e170e704d_Connector1">
            <a:extLst>
              <a:ext uri="{FF2B5EF4-FFF2-40B4-BE49-F238E27FC236}">
                <a16:creationId xmlns:a16="http://schemas.microsoft.com/office/drawing/2014/main" id="{1DBACD13-2C50-434F-A447-F487BAF37745}"/>
              </a:ext>
            </a:extLst>
          </p:cNvPr>
          <p:cNvCxnSpPr/>
          <p:nvPr>
            <p:custDataLst>
              <p:tags r:id="rId66"/>
            </p:custDataLst>
          </p:nvPr>
        </p:nvCxnSpPr>
        <p:spPr>
          <a:xfrm>
            <a:off x="2942677" y="3439336"/>
            <a:ext cx="0" cy="442172"/>
          </a:xfrm>
          <a:prstGeom prst="line">
            <a:avLst/>
          </a:prstGeom>
          <a:ln w="9525" cap="flat" cmpd="sng" algn="ctr">
            <a:solidFill>
              <a:srgbClr val="62351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TLSHAPE_M_07fb935c87e14251ad99264e170e704d_Date">
            <a:extLst>
              <a:ext uri="{FF2B5EF4-FFF2-40B4-BE49-F238E27FC236}">
                <a16:creationId xmlns:a16="http://schemas.microsoft.com/office/drawing/2014/main" id="{FAB13DFA-67ED-0346-ADB6-D84B55D9774E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2609055" y="3944658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rgbClr val="1F497E"/>
                </a:solidFill>
              </a:rPr>
              <a:t>2/4/2019</a:t>
            </a:r>
          </a:p>
        </p:txBody>
      </p:sp>
      <p:sp>
        <p:nvSpPr>
          <p:cNvPr id="69" name="OTLSHAPE_M_07fb935c87e14251ad99264e170e704d_Title">
            <a:extLst>
              <a:ext uri="{FF2B5EF4-FFF2-40B4-BE49-F238E27FC236}">
                <a16:creationId xmlns:a16="http://schemas.microsoft.com/office/drawing/2014/main" id="{7D072EF7-E410-574F-A9FE-0330FA7143CE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7648999" y="3693575"/>
            <a:ext cx="4347058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prstClr val="black"/>
                </a:solidFill>
              </a:rPr>
              <a:t>R&amp;R                  The Council                  Finance Office (Early June)</a:t>
            </a:r>
          </a:p>
          <a:p>
            <a:endParaRPr lang="en-US" sz="1200" spc="-4" dirty="0">
              <a:solidFill>
                <a:prstClr val="black"/>
              </a:solidFill>
            </a:endParaRPr>
          </a:p>
          <a:p>
            <a:r>
              <a:rPr lang="en-US" sz="1200" b="1" spc="-4" dirty="0"/>
              <a:t>Note: Timeline between R&amp;R and the Council TBD by R&amp;R and presented to IP&amp;B</a:t>
            </a:r>
          </a:p>
          <a:p>
            <a:endParaRPr lang="en-US" sz="1200" spc="-4" dirty="0">
              <a:solidFill>
                <a:prstClr val="black"/>
              </a:solidFill>
            </a:endParaRP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727CB08A-BF7E-EF40-87C1-ED93A6DE5BAC}"/>
              </a:ext>
            </a:extLst>
          </p:cNvPr>
          <p:cNvSpPr/>
          <p:nvPr/>
        </p:nvSpPr>
        <p:spPr>
          <a:xfrm>
            <a:off x="8062764" y="3725753"/>
            <a:ext cx="377160" cy="108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ight Arrow 70">
            <a:extLst>
              <a:ext uri="{FF2B5EF4-FFF2-40B4-BE49-F238E27FC236}">
                <a16:creationId xmlns:a16="http://schemas.microsoft.com/office/drawing/2014/main" id="{04EF7C44-2367-D543-8AF4-725EDC4B94D1}"/>
              </a:ext>
            </a:extLst>
          </p:cNvPr>
          <p:cNvSpPr/>
          <p:nvPr/>
        </p:nvSpPr>
        <p:spPr>
          <a:xfrm>
            <a:off x="9362626" y="3733729"/>
            <a:ext cx="377160" cy="108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2695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klzVGVtcGxhdGUiOmZhbHNlLCJWZXJzaW9uIjp7IiRpZCI6IjIiLCJWZXJzaW9uIjoiMy4xLjAiLCJPcmlnaW5hbEFzc2VtYmx5VmVyc2lvbiI6IjMuMTMuMDAuMDAiLCJFZGl0aW9uIjoiQmFzaWMiLCJJc1BsdXNFZGl0aW9uIjpmYWxzZX0sIkVmZmVjdCI6MSwiU3R5bGUiOnsiJGlkIjoiMyIsIlRpbWViYW5kU3R5bGUiOnsiJGlkIjoiNCIsIlNjYWxlTWFya2luZyI6MCwiU2hhcGUiOjAsIlNoYXBlU3R5bGUiOnsiJGlkIjoiNSIsIk1hcmdpbiI6eyIkaWQiOiI2IiwiVG9wIjowLCJMZWZ0IjoxMiwiUmlnaHQiOjEyLCJCb3R0b20iOjB9LCJQYWRkaW5nIjp7IiRpZCI6IjciLCJUb3AiOjcsIkxlZnQiOjAsIlJpZ2h0IjowLCJCb3R0b20iOjd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NYXJnaW4iOnsiJGlkIjoiMTciLCJUb3AiOjAsIkxlZnQiOjAsIlJpZ2h0IjoyNS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E5MiwiRyI6ODAsIkIiOjc3fX0sIk1heFdpZHRoIjoiSW5maW5pdHkiLCJNYXhIZWlnaHQiOiJJbmZpbml0eSIsIlNtYXJ0Rm9yZWdyb3VuZElzQWN0aXZlIjpmYWxzZSwiSG9yaXpvbnRhbEFsaWdubWVudCI6MCwiVmVydGljYWxBbGlnbm1lbnQiOjAsIlNtYXJ0Rm9yZWdyb3VuZCI6bnVsbCwiTWFyZ2luIjp7IiRpZCI6IjI1IiwiVG9wIjowLCJMZWZ0IjoyNS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E5MSwiUiI6MjU1LCJHIjowLCJCIjowfX0sIkFwcGVuZFllYXJPblllYXJDaGFuZ2UiOnRydWUsIkVsYXBzZWRUaW1lRm9ybWF0IjoyLCJUb2RheU1hcmtlclBvc2l0aW9uIjozLCJRdWlja1Bvc2l0aW9uIjoxLCJBYnNvbHV0ZVBvc2l0aW9uIjoyNDAuMCwiTWFyZ2luIjp7IiRpZCI6IjQ5IiwiVG9wIjowLCJMZWZ0IjoxMCwiUmlnaHQiOjEwLCJCb3R0b20iOjB9LCJQYWRkaW5nIjp7IiRpZCI6IjUwIiwiVG9wIjowLCJMZWZ0IjowLCJSaWdodCI6MCwiQm90dG9tIjowfSwiQmFja2dyb3VuZCI6eyIkaWQiOiI1MSIsIkNvbG9yIjp7IiRpZCI6IjUyIiwiQSI6MjU1LCJSIjozMSwiRyI6NzMsIkIiOjEyNX19LCJJc1Zpc2libGUiOnRydWUsIldpZHRoIjowLjAsIkhlaWdodCI6MC4wLCJCb3JkZXJTdHlsZSI6bnVsbCwiUGFyZW50U3R5bGUiOm51bGx9LCJEZWZhdWx0TWlsZXN0b25lU3R5bGUiOnsiJGlkIjoiNTMiLCJTaGFwZSI6Mi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MxLCJHIjo3MywiQiI6MTI2fX0sIkxpbmVXZWlnaHQiOjEuMCwiTGluZVR5cGUiOjAsIlBhcmVudFN0eWxlIjpudWxsfSwiSXNCZWxvd1RpbWViYW5kIjpmYWxzZSwiSGlkZURhdGUiOmZhbHNlLCJTaGFwZVNpemUiOjE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hbGlicmkiLCJJc0JvbGQiOnRydW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A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zMSwiRyI6NzMsIkIiOjEyNn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0vZC9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IwMTctMDItMTVUMjM6NTk6MDAiLCJFbmREYXRlIjoiMjAxNy0xMi0xNVQyMzo1OTowMCIsIkZvcm1hdCI6Ik1NTSIsIlR5cGUiOjIsIkF1dG9EYXRlUmFuZ2UiOnRydWUsIldvcmtpbmdEYXlzIjoxMjcsIlRvZGF5TWFya2VyVGV4dCI6IlRvZGF5IiwiQXV0b1NjYWxlVHlwZSI6dHJ1ZX0sIk1pbGVzdG9uZXMiOlt7IiRpZCI6IjEyNCIsIkRhdGUiOiIyMDE3LTAyLTE1VDIzOjU5OjAwWiIsIlN0eWxlIjp7IiRpZCI6IjEyNSIsIlNoYXBlIjoyLCJDb25uZWN0b3JNYXJnaW4iOnsiJHJlZiI6IjU0In0sIkNvbm5lY3RvclN0eWxlIjp7IiRpZCI6IjEyNiIsIkxpbmVDb2xvciI6eyIkaWQiOiIxMjciLCIkdHlwZSI6Ik5MUkUuQ29tbW9uLkRvbS5Tb2xpZENvbG9yQnJ1c2gsIE5MUkUuQ29tbW9uIiwiQ29sb3IiOnsiJGlkIjoiMTI4IiwiQSI6MTI3LCJSIjoxNjYsIkciOjMwLCJCIjo0N319LCJMaW5lV2VpZ2h0IjoxLjAsIkxpbmVUeXBlIjowLCJQYXJlbnRTdHlsZSI6eyIkcmVmIjoiNTUifX0sIklzQmVsb3dUaW1lYmFuZCI6ZmFsc2UsIkhpZGVEYXRlIjpmYWxzZSwiU2hhcGVTaXplIjoxLCJTcGFjaW5nIjoxLjAsIlBhZGRpbmciOnsiJHJlZiI6IjU4In0sIlNoYXBlU3R5bGUiOnsiJGlkIjoiMTI5IiwiTWFyZ2luIjp7IiRyZWYiOiI2MCJ9LCJQYWRkaW5nIjp7IiRyZWYiOiI2MSJ9LCJCYWNrZ3JvdW5kIjp7IiRpZCI6IjEzMCIsIkNvbG9yIjp7IiRpZCI6IjEzMSIsIkEiOjI1NSwiUiI6MTY2LCJHIjozMCwiQiI6NDd9fSwiSXNWaXNpYmxlIjp0cnVlLCJXaWR0aCI6MTguMCwiSGVpZ2h0IjoyMC4wLCJCb3JkZXJTdHlsZSI6eyIkaWQiOiIxMzIiLCJMaW5lQ29sb3IiOnsiJHJlZiI6IjYzIn0sIkxpbmVXZWlnaHQiOjAuMCwiTGluZVR5cGUiOjAsIlBhcmVudFN0eWxlIjp7IiRyZWYiOiI2MiJ9fSwiUGFyZW50U3R5bGUiOnsiJHJlZiI6IjU5In19LCJUaXRsZVN0eWxlIjp7IiRpZCI6IjEzMyIsIkZvbnRTZXR0aW5ncyI6eyIkaWQiOiIxMzQ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zNSIsIkxpbmVDb2xvciI6bnVsbCwiTGluZVdlaWdodCI6MC4wLCJMaW5lVHlwZSI6MCwiUGFyZW50U3R5bGUiOm51bGx9LCJQYXJlbnRTdHlsZSI6eyIkcmVmIjoiNjUifX0sIkRhdGVTdHlsZSI6eyIkaWQiOiIxMzYiLCJGb250U2V0dGluZ3MiOnsiJGlkIjoiMTM3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M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DhjOGZhNGItZjAwOC00NzM1LWJhZDAtNDU4OTMzNGE0ZjU0IiwiSW1wb3J0SWQiOm51bGwsIlRpdGxlIjoiSW50ZWdyYXRlZCBQbGFuIHRlbXBsYXRlIHJlbGVhc2VkIiwiTm90ZSI6bnVsbCwiSHlwZXJsaW5rIjpudWxsLCJJc0NoYW5nZWQiOmZhbHNlLCJJc05ldyI6ZmFsc2V9LHsiJGlkIjoiMTM5IiwiRGF0ZSI6IjIwMTctMDQtMjVUMjM6NTk6MDBaIiwiU3R5bGUiOnsiJGlkIjoiMTQwIiwiU2hhcGUiOjIsIkNvbm5lY3Rvck1hcmdpbiI6eyIkcmVmIjoiNTQifSwiQ29ubmVjdG9yU3R5bGUiOnsiJGlkIjoiMTQxIiwiTGluZUNvbG9yIjp7IiRpZCI6IjE0MiIsIiR0eXBlIjoiTkxSRS5Db21tb24uRG9tLlNvbGlkQ29sb3JCcnVzaCwgTkxSRS5Db21tb24iLCJDb2xvciI6eyIkaWQiOiIxNDMiLCJBIjoxMjcsIlIiOjk4LCJHIjo1MywiQiI6MjF9fSwiTGluZVdlaWdodCI6MS4wLCJMaW5lVHlwZSI6MCwiUGFyZW50U3R5bGUiOnsiJHJlZiI6IjU1In19LCJJc0JlbG93VGltZWJhbmQiOnRydWUsIkhpZGVEYXRlIjpmYWxzZSwiU2hhcGVTaXplIjoxLCJTcGFjaW5nIjoxLjAsIlBhZGRpbmciOnsiJHJlZiI6IjU4In0sIlNoYXBlU3R5bGUiOnsiJGlkIjoiMTQ0IiwiTWFyZ2luIjp7IiRyZWYiOiI2MCJ9LCJQYWRkaW5nIjp7IiRyZWYiOiI2MSJ9LCJCYWNrZ3JvdW5kIjp7IiRpZCI6IjE0NSIsIkNvbG9yIjp7IiRpZCI6IjE0NiIsIkEiOjI1NSwiUiI6OTgsIkciOjUzLCJCIjoyMX19LCJJc1Zpc2libGUiOnRydWUsIldpZHRoIjoxOC4wLCJIZWlnaHQiOjIw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UwIiwiTGluZUNvbG9yIjpudWxsLCJMaW5lV2VpZ2h0IjowLjAsIkxpbmVUeXBlIjowLCJQYXJlbnRTdHlsZSI6bnVsbH0sIlBhcmVudFN0eWxlIjp7IiRyZWYiOiI2NSJ9fSwiRGF0ZVN0eWxlIjp7IiRpZCI6IjE1MSIsIkZvbnRTZXR0aW5ncyI6eyIkaWQiOiIxNT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wN2ZiOTM1Yy04N2UxLTQyNTEtYWQ5OS0yNjRlMTcwZTcwNGQiLCJJbXBvcnRJZCI6bnVsbCwiVGl0bGUiOiJCdWRnZXQvc3BlbmRpbmcgcGFyYW1ldGVycyBkZWZpbmVkIiwiTm90ZSI6bnVsbCwiSHlwZXJsaW5rIjpudWxsLCJJc0NoYW5nZWQiOmZhbHNlLCJJc05ldyI6ZmFsc2V9LHsiJGlkIjoiMTU0IiwiRGF0ZSI6IjIwMTctMDQtMjVUMjM6NTk6MDBaIiwiU3R5bGUiOnsiJGlkIjoiMTU1IiwiU2hhcGUiOjIsIkNvbm5lY3Rvck1hcmdpbiI6eyIkcmVmIjoiNTQifSwiQ29ubmVjdG9yU3R5bGUiOnsiJGlkIjoiMTU2IiwiTGluZUNvbG9yIjp7IiRpZCI6IjE1NyIsIiR0eXBlIjoiTkxSRS5Db21tb24uRG9tLlNvbGlkQ29sb3JCcnVzaCwgTkxSRS5Db21tb24iLCJDb2xvciI6eyIkaWQiOiIxNTgiLCJBIjoxMjcsIlIiOjk4LCJHIjo1MywiQiI6MjF9fSwiTGluZVdlaWdodCI6MS4wLCJMaW5lVHlwZSI6MCwiUGFyZW50U3R5bGUiOnsiJHJlZiI6IjU1In19LCJJc0JlbG93VGltZWJhbmQiOnRydWUsIkhpZGVEYXRlIjpmYWxzZSwiU2hhcGVTaXplIjoxLCJTcGFjaW5nIjoxLjAsIlBhZGRpbmciOnsiJHJlZiI6IjU4In0sIlNoYXBlU3R5bGUiOnsiJGlkIjoiMTU5IiwiTWFyZ2luIjp7IiRyZWYiOiI2MCJ9LCJQYWRkaW5nIjp7IiRyZWYiOiI2MSJ9LCJCYWNrZ3JvdW5kIjp7IiRpZCI6IjE2MCIsIkNvbG9yIjp7IiRpZCI6IjE2MSIsIkEiOjI1NSwiUiI6OTgsIkciOjUzLCJCIjoyMX19LCJJc1Zpc2libGUiOnRydWUsIldpZHRoIjoxOC4wLCJIZWlnaHQiOjIwLjAsIkJvcmRlclN0eWxlIjp7IiRpZCI6IjE2MiIsIkxpbmVDb2xvciI6eyIkcmVmIjoiNjMifSwiTGluZVdlaWdodCI6MC4wLCJMaW5lVHlwZSI6MCwiUGFyZW50U3R5bGUiOnsiJHJlZiI6IjYyIn19LCJQYXJlbnRTdHlsZSI6eyIkcmVmIjoiNTkifX0sIlRpdGxlU3R5bGUiOnsiJGlkIjoiMTYzIiwiRm9udFNldHRpbmdzIjp7IiRpZCI6IjE2NC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Y1IiwiTGluZUNvbG9yIjpudWxsLCJMaW5lV2VpZ2h0IjowLjAsIkxpbmVUeXBlIjowLCJQYXJlbnRTdHlsZSI6bnVsbH0sIlBhcmVudFN0eWxlIjp7IiRyZWYiOiI2NSJ9fSwiRGF0ZVN0eWxlIjp7IiRpZCI6IjE2NiIsIkZvbnRTZXR0aW5ncyI6eyIkaWQiOiIxNjc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jg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0NzMwMzM5Mi1mODgyLTQ5OTMtOTg1Yi1hOWI3YWFhYzA3MzYiLCJJbXBvcnRJZCI6bnVsbCwiVGl0bGUiOiJJbnRlZ3JhdGVkIFBsYW4gb3V0Y29tZXMgaWRlbnRpZmllZCIsIk5vdGUiOm51bGwsIkh5cGVybGluayI6bnVsbCwiSXNDaGFuZ2VkIjpmYWxzZSwiSXNOZXciOmZhbHNlfSx7IiRpZCI6IjE2OSIsIkRhdGUiOiIyMDE3LTA0LTI1VDIzOjU5OjAwWiIsIlN0eWxlIjp7IiRpZCI6IjE3MCIsIlNoYXBlIjoyLCJDb25uZWN0b3JNYXJnaW4iOnsiJHJlZiI6IjU0In0sIkNvbm5lY3RvclN0eWxlIjp7IiRpZCI6IjE3MSIsIkxpbmVDb2xvciI6eyIkaWQiOiIxNzIiLCIkdHlwZSI6Ik5MUkUuQ29tbW9uLkRvbS5Tb2xpZENvbG9yQnJ1c2gsIE5MUkUuQ29tbW9uIiwiQ29sb3IiOnsiJGlkIjoiMTczIiwiQSI6MTI3LCJSIjo5OCwiRyI6NTMsIkIiOjIxfX0sIkxpbmVXZWlnaHQiOjEuMCwiTGluZVR5cGUiOjAsIlBhcmVudFN0eWxlIjp7IiRyZWYiOiI1NSJ9fSwiSXNCZWxvd1RpbWViYW5kIjp0cnVlLCJIaWRlRGF0ZSI6ZmFsc2UsIlNoYXBlU2l6ZSI6MSwiU3BhY2luZyI6MS4wLCJQYWRkaW5nIjp7IiRyZWYiOiI1OCJ9LCJTaGFwZVN0eWxlIjp7IiRpZCI6IjE3NCIsIk1hcmdpbiI6eyIkcmVmIjoiNjAifSwiUGFkZGluZyI6eyIkcmVmIjoiNjEifSwiQmFja2dyb3VuZCI6eyIkaWQiOiIxNzUiLCJDb2xvciI6eyIkaWQiOiIxNzYiLCJBIjoyNTUsIlIiOjk4LCJHIjo1MywiQiI6MjF9fSwiSXNWaXNpYmxlIjp0cnVlLCJXaWR0aCI6MTguMCwiSGVpZ2h0IjoyMC4wLCJCb3JkZXJTdHlsZSI6eyIkaWQiOiIxNzciLCJMaW5lQ29sb3IiOnsiJHJlZiI6IjYzIn0sIkxpbmVXZWlnaHQiOjAuMCwiTGluZVR5cGUiOjAsIlBhcmVudFN0eWxlIjp7IiRyZWYiOiI2MiJ9fSwiUGFyZW50U3R5bGUiOnsiJHJlZiI6IjU5In19LCJUaXRsZVN0eWxlIjp7IiRpZCI6IjE3OCIsIkZvbnRTZXR0aW5ncyI6eyIkaWQiOiIxNzk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4MCIsIkxpbmVDb2xvciI6bnVsbCwiTGluZVdlaWdodCI6MC4wLCJMaW5lVHlwZSI6MCwiUGFyZW50U3R5bGUiOm51bGx9LCJQYXJlbnRTdHlsZSI6eyIkcmVmIjoiNjUifX0sIkRhdGVTdHlsZSI6eyIkaWQiOiIxODEiLCJGb250U2V0dGluZ3MiOnsiJGlkIjoiMTg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TcyMzJlYmYtMGQ3Mi00YzdhLTg3ZGQtODVmMzc5ZDI5OTNiIiwiSW1wb3J0SWQiOm51bGwsIlRpdGxlIjoiU3R1ZGVudCBTdWNjZXNzIFJldGVudGlvbiBUZWFtIG1lbWJlcnMgaWRlbnRpZmllZCIsIk5vdGUiOm51bGwsIkh5cGVybGluayI6bnVsbCwiSXNDaGFuZ2VkIjpmYWxzZSwiSXNOZXciOmZhbHNlfSx7IiRpZCI6IjE4NCIsIkRhdGUiOiIyMDE3LTA1LTA5VDIzOjU5OjAwWiIsIlN0eWxlIjp7IiRpZCI6IjE4NSIsIlNoYXBlIjoyLCJDb25uZWN0b3JNYXJnaW4iOnsiJHJlZiI6IjU0In0sIkNvbm5lY3RvclN0eWxlIjp7IiRpZCI6IjE4NiIsIkxpbmVDb2xvciI6eyIkaWQiOiIxODciLCIkdHlwZSI6Ik5MUkUuQ29tbW9uLkRvbS5Tb2xpZENvbG9yQnJ1c2gsIE5MUkUuQ29tbW9uIiwiQ29sb3IiOnsiJGlkIjoiMTg4IiwiQSI6MTI3LCJSIjo5OCwiRyI6NTMsIkIiOjIxfX0sIkxpbmVXZWlnaHQiOjEuMCwiTGluZVR5cGUiOjAsIlBhcmVudFN0eWxlIjp7IiRyZWYiOiI1NSJ9fSwiSXNCZWxvd1RpbWViYW5kIjpmYWxzZSwiSGlkZURhdGUiOmZhbHNlLCJTaGFwZVNpemUiOjEsIlNwYWNpbmciOjEuMCwiUGFkZGluZyI6eyIkcmVmIjoiNTgifSwiU2hhcGVTdHlsZSI6eyIkaWQiOiIxODkiLCJNYXJnaW4iOnsiJHJlZiI6IjYwIn0sIlBhZGRpbmciOnsiJHJlZiI6IjYxIn0sIkJhY2tncm91bmQiOnsiJGlkIjoiMTkwIiwiQ29sb3IiOnsiJGlkIjoiMTkxIiwiQSI6MjU1LCJSIjo5OCwiRyI6NTMsIkIiOjIxfX0sIklzVmlzaWJsZSI6dHJ1ZSwiV2lkdGgiOjE4LjAsIkhlaWdodCI6MjAuMCwiQm9yZGVyU3R5bGUiOnsiJGlkIjoiMTkyIiwiTGluZUNvbG9yIjp7IiRyZWYiOiI2MyJ9LCJMaW5lV2VpZ2h0IjowLjAsIkxpbmVUeXBlIjowLCJQYXJlbnRTdHlsZSI6eyIkcmVmIjoiNjIifX0sIlBhcmVudFN0eWxlIjp7IiRyZWYiOiI1OSJ9fSwiVGl0bGVTdHlsZSI6eyIkaWQiOiIxOTMiLCJGb250U2V0dGluZ3MiOnsiJGlkIjoiMTk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OTUiLCJMaW5lQ29sb3IiOm51bGwsIkxpbmVXZWlnaHQiOjAuMCwiTGluZVR5cGUiOjAsIlBhcmVudFN0eWxlIjpudWxsfSwiUGFyZW50U3R5bGUiOnsiJHJlZiI6IjY1In19LCJEYXRlU3R5bGUiOnsiJGlkIjoiMTk2IiwiRm9udFNldHRpbmdzIjp7IiRpZCI6IjE5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5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g5YmIyOTZkLThiNTYtNDQyOC04M2Q0LTEwODgwMjc1ODk4OCIsIkltcG9ydElkIjpudWxsLCJUaXRsZSI6IkludGVncmF0ZWQgUGxhbiBhY3Rpdml0aWVzIGlkZW50aWZpZWQiLCJOb3RlIjpudWxsLCJIeXBlcmxpbmsiOm51bGwsIklzQ2hhbmdlZCI6ZmFsc2UsIklzTmV3IjpmYWxzZX0seyIkaWQiOiIxOTkiLCJEYXRlIjoiMjAxNy0wNS0xMVQyMzo1OTowMFoiLCJTdHlsZSI6eyIkaWQiOiIyMDAiLCJTaGFwZSI6MiwiQ29ubmVjdG9yTWFyZ2luIjp7IiRyZWYiOiI1NCJ9LCJDb25uZWN0b3JTdHlsZSI6eyIkaWQiOiIyMDEiLCJMaW5lQ29sb3IiOnsiJGlkIjoiMjAyIiwiJHR5cGUiOiJOTFJFLkNvbW1vbi5Eb20uU29saWRDb2xvckJydXNoLCBOTFJFLkNvbW1vbiIsIkNvbG9yIjp7IiRpZCI6IjIwMyIsIkEiOjEyNywiUiI6MjM3LCJHIjoxMjUsIkIiOjQ5fX0sIkxpbmVXZWlnaHQiOjEuMCwiTGluZVR5cGUiOjAsIlBhcmVudFN0eWxlIjp7IiRyZWYiOiI1NSJ9fSwiSXNCZWxvd1RpbWViYW5kIjpmYWxzZSwiSGlkZURhdGUiOmZhbHNlLCJTaGFwZVNpemUiOjEsIlNwYWNpbmciOjEuMCwiUGFkZGluZyI6eyIkcmVmIjoiNTgifSwiU2hhcGVTdHlsZSI6eyIkaWQiOiIyMDQiLCJNYXJnaW4iOnsiJHJlZiI6IjYwIn0sIlBhZGRpbmciOnsiJHJlZiI6IjYxIn0sIkJhY2tncm91bmQiOnsiJGlkIjoiMjA1IiwiQ29sb3IiOnsiJGlkIjoiMjA2IiwiQSI6MjU1LCJSIjoyMzcsIkciOjEyNSwiQiI6NDl9fSwiSXNWaXNpYmxlIjp0cnVlLCJXaWR0aCI6MTguMCwiSGVpZ2h0IjoyMC4wLCJCb3JkZXJTdHlsZSI6eyIkaWQiOiIyMDciLCJMaW5lQ29sb3IiOnsiJHJlZiI6IjYzIn0sIkxpbmVXZWlnaHQiOjAuMCwiTGluZVR5cGUiOjAsIlBhcmVudFN0eWxlIjp7IiRyZWYiOiI2MiJ9fSwiUGFyZW50U3R5bGUiOnsiJHJlZiI6IjU5In19LCJUaXRsZVN0eWxlIjp7IiRpZCI6IjIwOCIsIkZvbnRTZXR0aW5ncyI6eyIkaWQiOiIyMDk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xMCIsIkxpbmVDb2xvciI6bnVsbCwiTGluZVdlaWdodCI6MC4wLCJMaW5lVHlwZSI6MCwiUGFyZW50U3R5bGUiOm51bGx9LCJQYXJlbnRTdHlsZSI6eyIkcmVmIjoiNjUifX0sIkRhdGVTdHlsZSI6eyIkaWQiOiIyMTEiLCJGb250U2V0dGluZ3MiOnsiJGlkIjoiMjE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E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zkyZGQ2ODQtMDc3My00ZTFiLTllYjUtOTM0ODc2OWY5NTRjIiwiSW1wb3J0SWQiOm51bGwsIlRpdGxlIjoiM1NQIENyZWRpdC9Ob24tQ3JlZGl0IEFkdmlzb3J5IEdyb3VwIHByZXNlbnRhdGlvbiIsIk5vdGUiOm51bGwsIkh5cGVybGluayI6bnVsbCwiSXNDaGFuZ2VkIjpmYWxzZSwiSXNOZXciOmZhbHNlfSx7IiRpZCI6IjIxNCIsIkRhdGUiOiIyMDE3LTA1LTE2VDIzOjU5OjAwWiIsIlN0eWxlIjp7IiRpZCI6IjIxNSIsIlNoYXBlIjoyLCJDb25uZWN0b3JNYXJnaW4iOnsiJHJlZiI6IjU0In0sIkNvbm5lY3RvclN0eWxlIjp7IiRpZCI6IjIxNiIsIkxpbmVDb2xvciI6eyIkaWQiOiIyMTciLCIkdHlwZSI6Ik5MUkUuQ29tbW9uLkRvbS5Tb2xpZENvbG9yQnJ1c2gsIE5MUkUuQ29tbW9uIiwiQ29sb3IiOnsiJGlkIjoiMjE4IiwiQSI6MTI3LCJSIjoyMzcsIkciOjEyNSwiQiI6NDl9fSwiTGluZVdlaWdodCI6MS4wLCJMaW5lVHlwZSI6MCwiUGFyZW50U3R5bGUiOnsiJHJlZiI6IjU1In19LCJJc0JlbG93VGltZWJhbmQiOmZhbHNlLCJIaWRlRGF0ZSI6ZmFsc2UsIlNoYXBlU2l6ZSI6MSwiU3BhY2luZyI6MS4wLCJQYWRkaW5nIjp7IiRyZWYiOiI1OCJ9LCJTaGFwZVN0eWxlIjp7IiRpZCI6IjIxOSIsIk1hcmdpbiI6eyIkcmVmIjoiNjAifSwiUGFkZGluZyI6eyIkcmVmIjoiNjEifSwiQmFja2dyb3VuZCI6eyIkaWQiOiIyMjAiLCJDb2xvciI6eyIkaWQiOiIyMjEiLCJBIjoyNTUsIlIiOjIzNywiRyI6MTI1LCJCIjo0OX19LCJJc1Zpc2libGUiOnRydWUsIldpZHRoIjoxOC4wLCJIZWlnaHQiOjIwLjAsIkJvcmRlclN0eWxlIjp7IiRpZCI6IjIyMiIsIkxpbmVDb2xvciI6eyIkcmVmIjoiNjMifSwiTGluZVdlaWdodCI6MC4wLCJMaW5lVHlwZSI6MCwiUGFyZW50U3R5bGUiOnsiJHJlZiI6IjYyIn19LCJQYXJlbnRTdHlsZSI6eyIkcmVmIjoiNTkifX0sIlRpdGxlU3R5bGUiOnsiJGlkIjoiMjIzIiwiRm9udFNldHRpbmdzIjp7IiRpZCI6IjIyNC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I1IiwiTGluZUNvbG9yIjpudWxsLCJMaW5lV2VpZ2h0IjowLjAsIkxpbmVUeXBlIjowLCJQYXJlbnRTdHlsZSI6bnVsbH0sIlBhcmVudFN0eWxlIjp7IiRyZWYiOiI2NSJ9fSwiRGF0ZVN0eWxlIjp7IiRpZCI6IjIyNiIsIkZvbnRTZXR0aW5ncyI6eyIkaWQiOiIyMjc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jg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lZGVhOTcxYS1iZTEyLTQ5NjUtODc2YS1jNDQ3ODVmM2NlOTEiLCJJbXBvcnRJZCI6bnVsbCwiVGl0bGUiOiJTdHVkZW50IEVxdWl0eSBXb3JrZ3JvdXAgcHJlc2VudGF0aW9uIiwiTm90ZSI6bnVsbCwiSHlwZXJsaW5rIjpudWxsLCJJc0NoYW5nZWQiOmZhbHNlLCJJc05ldyI6ZmFsc2V9LHsiJGlkIjoiMjI5IiwiRGF0ZSI6IjIwMTctMDUtMjFUMjM6NTk6MDBaIiwiU3R5bGUiOnsiJGlkIjoiMjMwIiwiU2hhcGUiOjIsIkNvbm5lY3Rvck1hcmdpbiI6eyIkcmVmIjoiNTQifSwiQ29ubmVjdG9yU3R5bGUiOnsiJGlkIjoiMjMxIiwiTGluZUNvbG9yIjp7IiRpZCI6IjIzMiIsIiR0eXBlIjoiTkxSRS5Db21tb24uRG9tLlNvbGlkQ29sb3JCcnVzaCwgTkxSRS5Db21tb24iLCJDb2xvciI6eyIkaWQiOiIyMzMiLCJBIjoxMjcsIlIiOjIzNywiRyI6MTI1LCJCIjo0OX19LCJMaW5lV2VpZ2h0IjoxLjAsIkxpbmVUeXBlIjowLCJQYXJlbnRTdHlsZSI6eyIkcmVmIjoiNTUifX0sIklzQmVsb3dUaW1lYmFuZCI6ZmFsc2UsIkhpZGVEYXRlIjpmYWxzZSwiU2hhcGVTaXplIjoxLCJTcGFjaW5nIjoxLjAsIlBhZGRpbmciOnsiJHJlZiI6IjU4In0sIlNoYXBlU3R5bGUiOnsiJGlkIjoiMjM0IiwiTWFyZ2luIjp7IiRyZWYiOiI2MCJ9LCJQYWRkaW5nIjp7IiRyZWYiOiI2MSJ9LCJCYWNrZ3JvdW5kIjp7IiRpZCI6IjIzNSIsIkNvbG9yIjp7IiRpZCI6IjIzNiIsIkEiOjI1NSwiUiI6MjM3LCJHIjoxMjUsIkIiOjQ5fX0sIklzVmlzaWJsZSI6dHJ1ZSwiV2lkdGgiOjE4LjAsIkhlaWdodCI6MjAuMCwiQm9yZGVyU3R5bGUiOnsiJGlkIjoiMjM3IiwiTGluZUNvbG9yIjp7IiRyZWYiOiI2MyJ9LCJMaW5lV2VpZ2h0IjowLjAsIkxpbmVUeXBlIjowLCJQYXJlbnRTdHlsZSI6eyIkcmVmIjoiNjIifX0sIlBhcmVudFN0eWxlIjp7IiRyZWYiOiI1OSJ9fSwiVGl0bGVTdHlsZSI6eyIkaWQiOiIyMzgiLCJGb250U2V0dGluZ3MiOnsiJGlkIjoiMjM5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NDAiLCJMaW5lQ29sb3IiOm51bGwsIkxpbmVXZWlnaHQiOjAuMCwiTGluZVR5cGUiOjAsIlBhcmVudFN0eWxlIjpudWxsfSwiUGFyZW50U3R5bGUiOnsiJHJlZiI6IjY1In19LCJEYXRlU3R5bGUiOnsiJGlkIjoiMjQxIiwiRm9udFNldHRpbmdzIjp7IiRpZCI6IjI0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0M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FjOTNhMjgwLTNlNGQtNDJjMi1hZDQ2LTJjNTJmN2Q1NTMzZiIsIkltcG9ydElkIjpudWxsLCJUaXRsZSI6IkNhYmluZXQgcHJlc2VudGF0aW9uIiwiTm90ZSI6bnVsbCwiSHlwZXJsaW5rIjpudWxsLCJJc0NoYW5nZWQiOmZhbHNlLCJJc05ldyI6ZmFsc2V9LHsiJGlkIjoiMjQ0IiwiRGF0ZSI6IjIwMTctMDUtMjRUMjM6NTk6MDBaIiwiU3R5bGUiOnsiJGlkIjoiMjQ1IiwiU2hhcGUiOjIsIkNvbm5lY3Rvck1hcmdpbiI6eyIkcmVmIjoiNTQifSwiQ29ubmVjdG9yU3R5bGUiOnsiJGlkIjoiMjQ2IiwiTGluZUNvbG9yIjp7IiRpZCI6IjI0NyIsIiR0eXBlIjoiTkxSRS5Db21tb24uRG9tLlNvbGlkQ29sb3JCcnVzaCwgTkxSRS5Db21tb24iLCJDb2xvciI6eyIkaWQiOiIyNDgiLCJBIjoxMjcsIlIiOjIzNywiRyI6MTI1LCJCIjo0OX19LCJMaW5lV2VpZ2h0IjoxLjAsIkxpbmVUeXBlIjowLCJQYXJlbnRTdHlsZSI6eyIkcmVmIjoiNTUifX0sIklzQmVsb3dUaW1lYmFuZCI6ZmFsc2UsIkhpZGVEYXRlIjpmYWxzZSwiU2hhcGVTaXplIjoxLCJTcGFjaW5nIjoxLjAsIlBhZGRpbmciOnsiJHJlZiI6IjU4In0sIlNoYXBlU3R5bGUiOnsiJGlkIjoiMjQ5IiwiTWFyZ2luIjp7IiRyZWYiOiI2MCJ9LCJQYWRkaW5nIjp7IiRyZWYiOiI2MSJ9LCJCYWNrZ3JvdW5kIjp7IiRpZCI6IjI1MCIsIkNvbG9yIjp7IiRpZCI6IjI1MSIsIkEiOjI1NSwiUiI6MjM3LCJHIjoxMjUsIkIiOjQ5fX0sIklzVmlzaWJsZSI6dHJ1ZSwiV2lkdGgiOjE4LjAsIkhlaWdodCI6MjAuMCwiQm9yZGVyU3R5bGUiOnsiJGlkIjoiMjUyIiwiTGluZUNvbG9yIjp7IiRyZWYiOiI2MyJ9LCJMaW5lV2VpZ2h0IjowLjAsIkxpbmVUeXBlIjowLCJQYXJlbnRTdHlsZSI6eyIkcmVmIjoiNjIifX0sIlBhcmVudFN0eWxlIjp7IiRyZWYiOiI1OSJ9fSwiVGl0bGVTdHlsZSI6eyIkaWQiOiIyNTMiLCJGb250U2V0dGluZ3MiOnsiJGlkIjoiMjU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NTUiLCJMaW5lQ29sb3IiOm51bGwsIkxpbmVXZWlnaHQiOjAuMCwiTGluZVR5cGUiOjAsIlBhcmVudFN0eWxlIjpudWxsfSwiUGFyZW50U3R5bGUiOnsiJHJlZiI6IjY1In19LCJEYXRlU3R5bGUiOnsiJGlkIjoiMjU2IiwiRm9udFNldHRpbmdzIjp7IiRpZCI6IjI1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1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YwZTY4ODA1LWEzYTAtNDEzZC05ODJjLTdhNzI4NTM1NGQ3NiIsIkltcG9ydElkIjpudWxsLCJUaXRsZSI6IkJhc2ljIFNraWxscyBXb3JrZ3JvdXAgcHJlc2VudGF0aW9uIiwiTm90ZSI6bnVsbCwiSHlwZXJsaW5rIjpudWxsLCJJc0NoYW5nZWQiOmZhbHNlLCJJc05ldyI6ZmFsc2V9LHsiJGlkIjoiMjU5IiwiRGF0ZSI6IjIwMTctMTEtMDFUMjM6NTk6MDBaIiwiU3R5bGUiOnsiJGlkIjoiMjYwIiwiU2hhcGUiOjIsIkNvbm5lY3Rvck1hcmdpbiI6eyIkcmVmIjoiNTQifSwiQ29ubmVjdG9yU3R5bGUiOnsiJGlkIjoiMjYxIiwiTGluZUNvbG9yIjp7IiRpZCI6IjI2MiIsIiR0eXBlIjoiTkxSRS5Db21tb24uRG9tLlNvbGlkQ29sb3JCcnVzaCwgTkxSRS5Db21tb24iLCJDb2xvciI6eyIkaWQiOiIyNjMiLCJBIjoxMjcsIlIiOjIzNywiRyI6MTI1LCJCIjo0OX19LCJMaW5lV2VpZ2h0IjoxLjAsIkxpbmVUeXBlIjowLCJQYXJlbnRTdHlsZSI6eyIkcmVmIjoiNTUifX0sIklzQmVsb3dUaW1lYmFuZCI6ZmFsc2UsIkhpZGVEYXRlIjpmYWxzZSwiU2hhcGVTaXplIjoxLCJTcGFjaW5nIjoxLjAsIlBhZGRpbmciOnsiJHJlZiI6IjU4In0sIlNoYXBlU3R5bGUiOnsiJGlkIjoiMjY0IiwiTWFyZ2luIjp7IiRyZWYiOiI2MCJ9LCJQYWRkaW5nIjp7IiRyZWYiOiI2MSJ9LCJCYWNrZ3JvdW5kIjp7IiRpZCI6IjI2NSIsIkNvbG9yIjp7IiRpZCI6IjI2NiIsIkEiOjI1NSwiUiI6MjM3LCJHIjoxMjUsIkIiOjQ5fX0sIklzVmlzaWJsZSI6dHJ1ZSwiV2lkdGgiOjE4LjAsIkhlaWdodCI6MjAuMCwiQm9yZGVyU3R5bGUiOnsiJGlkIjoiMjY3IiwiTGluZUNvbG9yIjp7IiRyZWYiOiI2MyJ9LCJMaW5lV2VpZ2h0IjowLjAsIkxpbmVUeXBlIjowLCJQYXJlbnRTdHlsZSI6eyIkcmVmIjoiNjIifX0sIlBhcmVudFN0eWxlIjp7IiRyZWYiOiI1OSJ9fSwiVGl0bGVTdHlsZSI6eyIkaWQiOiIyNjgiLCJGb250U2V0dGluZ3MiOnsiJGlkIjoiMjY5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NzAiLCJMaW5lQ29sb3IiOm51bGwsIkxpbmVXZWlnaHQiOjAuMCwiTGluZVR5cGUiOjAsIlBhcmVudFN0eWxlIjpudWxsfSwiUGFyZW50U3R5bGUiOnsiJHJlZiI6IjY1In19LCJEYXRlU3R5bGUiOnsiJGlkIjoiMjcxIiwiRm9udFNldHRpbmdzIjp7IiRpZCI6IjI3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3M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FiYzRlYTVlLTJjMzYtNGI5MC05NDJjLTNiODZiMWVlYjVhMCIsIkltcG9ydElkIjpudWxsLCJUaXRsZSI6IkludGVncmF0ZWQgUGxhbiB0byBQYVJDIiwiTm90ZSI6bnVsbCwiSHlwZXJsaW5rIjpudWxsLCJJc0NoYW5nZWQiOmZhbHNlLCJJc05ldyI6ZmFsc2V9LHsiJGlkIjoiMjc0IiwiRGF0ZSI6IjIwMTctMTEtMjZUMjM6NTk6MDBaIiwiU3R5bGUiOnsiJGlkIjoiMjc1IiwiU2hhcGUiOjIsIkNvbm5lY3Rvck1hcmdpbiI6eyIkcmVmIjoiNTQifSwiQ29ubmVjdG9yU3R5bGUiOnsiJGlkIjoiMjc2IiwiTGluZUNvbG9yIjp7IiRpZCI6IjI3NyIsIiR0eXBlIjoiTkxSRS5Db21tb24uRG9tLlNvbGlkQ29sb3JCcnVzaCwgTkxSRS5Db21tb24iLCJDb2xvciI6eyIkaWQiOiIyNzgiLCJBIjoxMjcsIlIiOjIzNywiRyI6MTI1LCJCIjo0OX19LCJMaW5lV2VpZ2h0IjoxLjAsIkxpbmVUeXBlIjowLCJQYXJlbnRTdHlsZSI6eyIkcmVmIjoiNTUifX0sIklzQmVsb3dUaW1lYmFuZCI6ZmFsc2UsIkhpZGVEYXRlIjpmYWxzZSwiU2hhcGVTaXplIjoxLCJTcGFjaW5nIjoxLjAsIlBhZGRpbmciOnsiJHJlZiI6IjU4In0sIlNoYXBlU3R5bGUiOnsiJGlkIjoiMjc5IiwiTWFyZ2luIjp7IiRyZWYiOiI2MCJ9LCJQYWRkaW5nIjp7IiRyZWYiOiI2MSJ9LCJCYWNrZ3JvdW5kIjp7IiRpZCI6IjI4MCIsIkNvbG9yIjp7IiRpZCI6IjI4MSIsIkEiOjI1NSwiUiI6MjM3LCJHIjoxMjUsIkIiOjQ5fX0sIklzVmlzaWJsZSI6dHJ1ZSwiV2lkdGgiOjE4LjAsIkhlaWdodCI6MjAuMCwiQm9yZGVyU3R5bGUiOnsiJGlkIjoiMjgyIiwiTGluZUNvbG9yIjp7IiRyZWYiOiI2MyJ9LCJMaW5lV2VpZ2h0IjowLjAsIkxpbmVUeXBlIjowLCJQYXJlbnRTdHlsZSI6eyIkcmVmIjoiNjIifX0sIlBhcmVudFN0eWxlIjp7IiRyZWYiOiI1OSJ9fSwiVGl0bGVTdHlsZSI6eyIkaWQiOiIyODMiLCJGb250U2V0dGluZ3MiOnsiJGlkIjoiMjg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ODUiLCJMaW5lQ29sb3IiOm51bGwsIkxpbmVXZWlnaHQiOjAuMCwiTGluZVR5cGUiOjAsIlBhcmVudFN0eWxlIjpudWxsfSwiUGFyZW50U3R5bGUiOnsiJHJlZiI6IjY1In19LCJEYXRlU3R5bGUiOnsiJGlkIjoiMjg2IiwiRm9udFNldHRpbmdzIjp7IiRpZCI6IjI4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4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FiYzY0NjMzLWQ3NGMtNGFhMC1hMTk5LWU5OTFjOTUwNzcwNCIsIkltcG9ydElkIjpudWxsLCJUaXRsZSI6IkludGVncmF0ZWQgUGxhbiB0byBCb2FyZCIsIk5vdGUiOm51bGwsIkh5cGVybGluayI6bnVsbCwiSXNDaGFuZ2VkIjpmYWxzZSwiSXNOZXciOmZhbHNlfSx7IiRpZCI6IjI4OSIsIkRhdGUiOiIyMDE3LTEyLTE1VDIzOjU5OjAwWiIsIlN0eWxlIjp7IiRpZCI6IjI5MCIsIlNoYXBlIjoyLCJDb25uZWN0b3JNYXJnaW4iOnsiJHJlZiI6IjU0In0sIkNvbm5lY3RvclN0eWxlIjp7IiRpZCI6IjI5MSIsIkxpbmVDb2xvciI6eyIkaWQiOiIyOTIiLCIkdHlwZSI6Ik5MUkUuQ29tbW9uLkRvbS5Tb2xpZENvbG9yQnJ1c2gsIE5MUkUuQ29tbW9uIiwiQ29sb3IiOnsiJGlkIjoiMjkzIiwiQSI6MTI3LCJSIjoxNjYsIkciOjMwLCJCIjo0N319LCJMaW5lV2VpZ2h0IjoxLjAsIkxpbmVUeXBlIjowLCJQYXJlbnRTdHlsZSI6eyIkcmVmIjoiNTUifX0sIklzQmVsb3dUaW1lYmFuZCI6ZmFsc2UsIkhpZGVEYXRlIjpmYWxzZSwiU2hhcGVTaXplIjoxLCJTcGFjaW5nIjoxLjAsIlBhZGRpbmciOnsiJHJlZiI6IjU4In0sIlNoYXBlU3R5bGUiOnsiJGlkIjoiMjk0IiwiTWFyZ2luIjp7IiRyZWYiOiI2MCJ9LCJQYWRkaW5nIjp7IiRyZWYiOiI2MSJ9LCJCYWNrZ3JvdW5kIjp7IiRpZCI6IjI5NSIsIkNvbG9yIjp7IiRpZCI6IjI5NiIsIkEiOjI1NSwiUiI6MTY2LCJHIjozMCwiQiI6NDd9fSwiSXNWaXNpYmxlIjp0cnVlLCJXaWR0aCI6MTguMCwiSGVpZ2h0IjoyMC4wLCJCb3JkZXJTdHlsZSI6eyIkaWQiOiIyOTciLCJMaW5lQ29sb3IiOnsiJHJlZiI6IjYzIn0sIkxpbmVXZWlnaHQiOjAuMCwiTGluZVR5cGUiOjAsIlBhcmVudFN0eWxlIjp7IiRyZWYiOiI2MiJ9fSwiUGFyZW50U3R5bGUiOnsiJHJlZiI6IjU5In19LCJUaXRsZVN0eWxlIjp7IiRpZCI6IjI5OCIsIkZvbnRTZXR0aW5ncyI6eyIkaWQiOiIyOTk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MwMCIsIkxpbmVDb2xvciI6bnVsbCwiTGluZVdlaWdodCI6MC4wLCJMaW5lVHlwZSI6MCwiUGFyZW50U3R5bGUiOm51bGx9LCJQYXJlbnRTdHlsZSI6eyIkcmVmIjoiNjUifX0sIkRhdGVTdHlsZSI6eyIkaWQiOiIzMDEiLCJGb250U2V0dGluZ3MiOnsiJGlkIjoiMzA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A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TBmMTlmOTEtNzcyZC00Y2E0LThlMjYtMTAzZWE1N2I3ZmM3IiwiSW1wb3J0SWQiOm51bGwsIlRpdGxlIjoiSW50ZWdyYXRlZCBQbGFuIHRvIENDQ0NPIiwiTm90ZSI6bnVsbCwiSHlwZXJsaW5rIjpudWxsLCJJc0NoYW5nZWQiOmZhbHNlLCJJc05ldyI6ZmFsc2V9XSwiVGFza3MiOlt7IiRpZCI6IjMwNCIsIkdyb3VwTmFtZSI6bnVsbCwiU3RhcnREYXRlIjoiMjAxNy0wNS0wOVQwMDowMDowMFoiLCJFbmREYXRlIjoiMjAxNy0wNi0xM1QyMzo1OTowMFoiLCJQZXJjZW50YWdlQ29tcGxldGUiOm51bGwsIlN0eWxlIjp7IiRpZCI6IjMwNSIsIlNoYXBlIjowLCJTaGFwZVRoaWNrbmVzcyI6MSwiRHVyYXRpb25Gb3JtYXQiOjAsIkluY2x1ZGVOb25Xb3JraW5nRGF5c0luRHVyYXRpb24iOmZhbHNlLCJQZXJjZW50YWdlQ29tcGxldGVTdHlsZSI6eyIkaWQiOiIzMDYiLCJGb250U2V0dGluZ3MiOnsiJGlkIjoiMzA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A4IiwiTGluZUNvbG9yIjpudWxsLCJMaW5lV2VpZ2h0IjowLjAsIkxpbmVUeXBlIjowLCJQYXJlbnRTdHlsZSI6bnVsbH0sIlBhcmVudFN0eWxlIjp7IiRyZWYiOiI4MSJ9fSwiRHVyYXRpb25TdHlsZSI6eyIkaWQiOiIzMDkiLCJGb250U2V0dGluZ3MiOnsiJGlkIjoiMzE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ExIiwiTGluZUNvbG9yIjpudWxsLCJMaW5lV2VpZ2h0IjowLjAsIkxpbmVUeXBlIjowLCJQYXJlbnRTdHlsZSI6bnVsbH0sIlBhcmVudFN0eWxlIjp7IiRyZWYiOiI4OCJ9fSwiSG9yaXpvbnRhbENvbm5lY3RvclN0eWxlIjp7IiRpZCI6IjMxMiIsIkxpbmVDb2xvciI6eyIkcmVmIjoiOTYifSwiTGluZVdlaWdodCI6MS4wLCJMaW5lVHlwZSI6MCwiUGFyZW50U3R5bGUiOnsiJHJlZiI6Ijk1In19LCJWZXJ0aWNhbENvbm5lY3RvclN0eWxlIjp7IiRpZCI6IjMxMyIsIkxpbmVDb2xvciI6eyIkcmVmIjoiOTkifSwiTGluZVdlaWdodCI6MC4wLCJMaW5lVHlwZSI6MCwiUGFyZW50U3R5bGUiOnsiJHJlZiI6Ijk4In1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MxNCIsIk1hcmdpbiI6eyIkcmVmIjoiMTAyIn0sIlBhZGRpbmciOnsiJHJlZiI6IjEwMyJ9LCJCYWNrZ3JvdW5kIjp7IiRpZCI6IjMxNSIsIkNvbG9yIjp7IiRpZCI6IjMxNiIsIkEiOjI1NSwiUiI6MCwiRyI6MTE0LCJCIjoxODh9fSwiSXNWaXNpYmxlIjp0cnVlLCJXaWR0aCI6MC4wLCJIZWlnaHQiOjE2LjAsIkJvcmRlclN0eWxlIjp7IiRpZCI6IjMxNyIsIkxpbmVDb2xvciI6eyIkcmVmIjoiMTA1In0sIkxpbmVXZWlnaHQiOjAuMCwiTGluZVR5cGUiOjAsIlBhcmVudFN0eWxlIjp7IiRyZWYiOiIxMDQifX0sIlBhcmVudFN0eWxlIjp7IiRyZWYiOiIxMDEifX0sIlRpdGxlU3R5bGUiOnsiJGlkIjoiMzE4IiwiRm9udFNldHRpbmdzIjp7IiRpZCI6IjMxOS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MjAiLCJMaW5lQ29sb3IiOm51bGwsIkxpbmVXZWlnaHQiOjAuMCwiTGluZVR5cGUiOjAsIlBhcmVudFN0eWxlIjpudWxsfSwiUGFyZW50U3R5bGUiOnsiJHJlZiI6IjEwNyJ9fSwiRGF0ZVN0eWxlIjp7IiRpZCI6IjMyMSIsIkZvbnRTZXR0aW5ncyI6eyIkaWQiOiIzMj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yMyIsIkxpbmVDb2xvciI6bnVsbCwiTGluZVdlaWdodCI6MC4wLCJMaW5lVHlwZSI6MCwiUGFyZW50U3R5bGUiOm51bGx9LCJQYXJlbnRTdHlsZSI6eyIkcmVmIjoiMTE0In19LCJEYXRlRm9ybWF0Ijp7IiRyZWYiOiIxMjEifSwiSXNWaXNpYmxlIjp0cnVlLCJQYXJlbnRTdHlsZSI6eyIkcmVmIjoiODAifX0sIkluZGV4IjoxLCJTbWFydER1cmF0aW9uQWN0aXZhdGVkIjpmYWxzZSwiRGF0ZUZvcm1hdCI6eyIkcmVmIjoiMTIxIn0sIklkIjoiZWY4MmU1ODItN2FlNS00ZjQwLWJhYjAtYjg5NzRkZDFjNjEyIiwiSW1wb3J0SWQiOm51bGwsIlRpdGxlIjoiSWRlbnRpZnkgY3VycmVudCBwbGFuIGdvYWxzL3Byb2dyZXNzIiwiTm90ZSI6bnVsbCwiSHlwZXJsaW5rIjpudWxsLCJJc0NoYW5nZWQiOmZhbHNlLCJJc05ldyI6ZmFsc2V9LHsiJGlkIjoiMzI0IiwiR3JvdXBOYW1lIjpudWxsLCJTdGFydERhdGUiOiIyMDE3LTA3LTAyVDAwOjAwOjAwWiIsIkVuZERhdGUiOiIyMDE3LTA5LTAxVDIzOjU5OjAwWiIsIlBlcmNlbnRhZ2VDb21wbGV0ZSI6bnVsbCwiU3R5bGUiOnsiJGlkIjoiMzI1IiwiU2hhcGUiOjAsIlNoYXBlVGhpY2tuZXNzIjoxLCJEdXJhdGlvbkZvcm1hdCI6MCwiSW5jbHVkZU5vbldvcmtpbmdEYXlzSW5EdXJhdGlvbiI6ZmFsc2UsIlBlcmNlbnRhZ2VDb21wbGV0ZVN0eWxlIjp7IiRpZCI6IjMyNiIsIkZvbnRTZXR0aW5ncyI6eyIkaWQiOiIzMj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jgiLCJMaW5lQ29sb3IiOm51bGwsIkxpbmVXZWlnaHQiOjAuMCwiTGluZVR5cGUiOjAsIlBhcmVudFN0eWxlIjpudWxsfSwiUGFyZW50U3R5bGUiOnsiJHJlZiI6IjgxIn19LCJEdXJhdGlvblN0eWxlIjp7IiRpZCI6IjMyOSIsIkZvbnRTZXR0aW5ncyI6eyIkaWQiOiIzMz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zEiLCJMaW5lQ29sb3IiOm51bGwsIkxpbmVXZWlnaHQiOjAuMCwiTGluZVR5cGUiOjAsIlBhcmVudFN0eWxlIjpudWxsfSwiUGFyZW50U3R5bGUiOnsiJHJlZiI6Ijg4In19LCJIb3Jpem9udGFsQ29ubmVjdG9yU3R5bGUiOnsiJGlkIjoiMzMyIiwiTGluZUNvbG9yIjp7IiRyZWYiOiI5NiJ9LCJMaW5lV2VpZ2h0IjoxLjAsIkxpbmVUeXBlIjowLCJQYXJlbnRTdHlsZSI6eyIkcmVmIjoiOTUifX0sIlZlcnRpY2FsQ29ubmVjdG9yU3R5bGUiOnsiJGlkIjoiMzMzIiwiTGluZUNvbG9yIjp7IiRyZWYiOiI5OSJ9LCJMaW5lV2VpZ2h0IjowLjAsIkxpbmVUeXBlIjowLCJQYXJlbnRTdHlsZSI6eyIkcmVmIjoiOTgifX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zM0IiwiTWFyZ2luIjp7IiRyZWYiOiIxMDIifSwiUGFkZGluZyI6eyIkcmVmIjoiMTAzIn0sIkJhY2tncm91bmQiOnsiJGlkIjoiMzM1IiwiQ29sb3IiOnsiJGlkIjoiMzM2IiwiQSI6MjU1LCJSIjo5MSwiRyI6MTU1LCJCIjoyMTN9fSwiSXNWaXNpYmxlIjp0cnVlLCJXaWR0aCI6MC4wLCJIZWlnaHQiOjE2LjAsIkJvcmRlclN0eWxlIjp7IiRpZCI6IjMzNyIsIkxpbmVDb2xvciI6eyIkcmVmIjoiMTA1In0sIkxpbmVXZWlnaHQiOjAuMCwiTGluZVR5cGUiOjAsIlBhcmVudFN0eWxlIjp7IiRyZWYiOiIxMDQifX0sIlBhcmVudFN0eWxlIjp7IiRyZWYiOiIxMDEifX0sIlRpdGxlU3R5bGUiOnsiJGlkIjoiMzM4IiwiRm9udFNldHRpbmdzIjp7IiRpZCI6IjMzOS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NDAiLCJMaW5lQ29sb3IiOm51bGwsIkxpbmVXZWlnaHQiOjAuMCwiTGluZVR5cGUiOjAsIlBhcmVudFN0eWxlIjpudWxsfSwiUGFyZW50U3R5bGUiOnsiJHJlZiI6IjEwNyJ9fSwiRGF0ZVN0eWxlIjp7IiRpZCI6IjM0MSIsIkZvbnRTZXR0aW5ncyI6eyIkaWQiOiIzND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0MyIsIkxpbmVDb2xvciI6bnVsbCwiTGluZVdlaWdodCI6MC4wLCJMaW5lVHlwZSI6MCwiUGFyZW50U3R5bGUiOm51bGx9LCJQYXJlbnRTdHlsZSI6eyIkcmVmIjoiMTE0In19LCJEYXRlRm9ybWF0Ijp7IiRyZWYiOiIxMjEifSwiSXNWaXNpYmxlIjp0cnVlLCJQYXJlbnRTdHlsZSI6eyIkcmVmIjoiODAifX0sIkluZGV4IjoyLCJTbWFydER1cmF0aW9uQWN0aXZhdGVkIjpmYWxzZSwiRGF0ZUZvcm1hdCI6eyIkcmVmIjoiMTIxIn0sIklkIjoiNThlZjFjN2YtNmMwYi00YTA0LWFmZjEtY2NiYWMyZmQ5YTkwIiwiSW1wb3J0SWQiOm51bGwsIlRpdGxlIjoiSWRlbnRpZnkgZGF0YSBlbGVtZW50cyIsIk5vdGUiOm51bGwsIkh5cGVybGluayI6bnVsbCwiSXNDaGFuZ2VkIjpmYWxzZSwiSXNOZXciOmZhbHNlfSx7IiRpZCI6IjM0NCIsIkdyb3VwTmFtZSI6bnVsbCwiU3RhcnREYXRlIjoiMjAxNy0wNy0wMlQwMDowMDowMFoiLCJFbmREYXRlIjoiMjAxNy0wOC0xMVQyMzo1OTowMFoiLCJQZXJjZW50YWdlQ29tcGxldGUiOm51bGwsIlN0eWxlIjp7IiRpZCI6IjM0NSIsIlNoYXBlIjowLCJTaGFwZVRoaWNrbmVzcyI6MSwiRHVyYXRpb25Gb3JtYXQiOjAsIkluY2x1ZGVOb25Xb3JraW5nRGF5c0luRHVyYXRpb24iOmZhbHNlLCJQZXJjZW50YWdlQ29tcGxldGVTdHlsZSI6eyIkaWQiOiIzNDYiLCJGb250U2V0dGluZ3MiOnsiJGlkIjoiMzQ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Q4IiwiTGluZUNvbG9yIjpudWxsLCJMaW5lV2VpZ2h0IjowLjAsIkxpbmVUeXBlIjowLCJQYXJlbnRTdHlsZSI6bnVsbH0sIlBhcmVudFN0eWxlIjp7IiRyZWYiOiI4MSJ9fSwiRHVyYXRpb25TdHlsZSI6eyIkaWQiOiIzNDkiLCJGb250U2V0dGluZ3MiOnsiJGlkIjoiMzU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UxIiwiTGluZUNvbG9yIjpudWxsLCJMaW5lV2VpZ2h0IjowLjAsIkxpbmVUeXBlIjowLCJQYXJlbnRTdHlsZSI6bnVsbH0sIlBhcmVudFN0eWxlIjp7IiRyZWYiOiI4OCJ9fSwiSG9yaXpvbnRhbENvbm5lY3RvclN0eWxlIjp7IiRpZCI6IjM1MiIsIkxpbmVDb2xvciI6eyIkcmVmIjoiOTYifSwiTGluZVdlaWdodCI6MS4wLCJMaW5lVHlwZSI6MCwiUGFyZW50U3R5bGUiOnsiJHJlZiI6Ijk1In19LCJWZXJ0aWNhbENvbm5lY3RvclN0eWxlIjp7IiRpZCI6IjM1MyIsIkxpbmVDb2xvciI6eyIkcmVmIjoiOTkifSwiTGluZVdlaWdodCI6MC4wLCJMaW5lVHlwZSI6MCwiUGFyZW50U3R5bGUiOnsiJHJlZiI6Ijk4In1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M1NCIsIk1hcmdpbiI6eyIkcmVmIjoiMTAyIn0sIlBhZGRpbmciOnsiJHJlZiI6IjEwMyJ9LCJCYWNrZ3JvdW5kIjp7IiRpZCI6IjM1NSIsIkNvbG9yIjp7IiRpZCI6IjM1NiIsIkEiOjI1NSwiUiI6MTY1LCJHIjoxNjUsIkIiOjE2NX19LCJJc1Zpc2libGUiOnRydWUsIldpZHRoIjowLjAsIkhlaWdodCI6MTYuMCwiQm9yZGVyU3R5bGUiOnsiJGlkIjoiMzU3IiwiTGluZUNvbG9yIjp7IiRyZWYiOiIxMDUifSwiTGluZVdlaWdodCI6MC4wLCJMaW5lVHlwZSI6MCwiUGFyZW50U3R5bGUiOnsiJHJlZiI6IjEwNCJ9fSwiUGFyZW50U3R5bGUiOnsiJHJlZiI6IjEwMSJ9fSwiVGl0bGVTdHlsZSI6eyIkaWQiOiIzNTgiLCJGb250U2V0dGluZ3MiOnsiJGlkIjoiMzU5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2MCIsIkxpbmVDb2xvciI6bnVsbCwiTGluZVdlaWdodCI6MC4wLCJMaW5lVHlwZSI6MCwiUGFyZW50U3R5bGUiOm51bGx9LCJQYXJlbnRTdHlsZSI6eyIkcmVmIjoiMTA3In19LCJEYXRlU3R5bGUiOnsiJGlkIjoiMzYxIiwiRm9udFNldHRpbmdzIjp7IiRpZCI6IjM2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YzIiwiTGluZUNvbG9yIjpudWxsLCJMaW5lV2VpZ2h0IjowLjAsIkxpbmVUeXBlIjowLCJQYXJlbnRTdHlsZSI6bnVsbH0sIlBhcmVudFN0eWxlIjp7IiRyZWYiOiIxMTQifX0sIkRhdGVGb3JtYXQiOnsiJHJlZiI6IjEyMSJ9LCJJc1Zpc2libGUiOnRydWUsIlBhcmVudFN0eWxlIjp7IiRyZWYiOiI4MCJ9fSwiSW5kZXgiOjMsIlNtYXJ0RHVyYXRpb25BY3RpdmF0ZWQiOmZhbHNlLCJEYXRlRm9ybWF0Ijp7IiRyZWYiOiIxMjEifSwiSWQiOiI2NGNiYmIwNS1hNDA2LTRmZWUtYTRmOC0yMzc2ZGEzOGNlY2IiLCJJbXBvcnRJZCI6bnVsbCwiVGl0bGUiOiJEcmFmdCBuYXJyYXRpdmUgZm9yIDIwMTUtMTYgY3ljbGUgKGN1cnJlbnQgcGxhbikiLCJOb3RlIjpudWxsLCJIeXBlcmxpbmsiOm51bGwsIklzQ2hhbmdlZCI6ZmFsc2UsIklzTmV3IjpmYWxzZX0seyIkaWQiOiIzNjQiLCJHcm91cE5hbWUiOm51bGwsIlN0YXJ0RGF0ZSI6IjIwMTctMDgtMTNUMDA6MDA6MDBaIiwiRW5kRGF0ZSI6IjIwMTctMDktMTVUMjM6NTk6MDBaIiwiUGVyY2VudGFnZUNvbXBsZXRlIjpudWxsLCJTdHlsZSI6eyIkaWQiOiIzNjUiLCJTaGFwZSI6MCwiU2hhcGVUaGlja25lc3MiOjEsIkR1cmF0aW9uRm9ybWF0IjowLCJJbmNsdWRlTm9uV29ya2luZ0RheXNJbkR1cmF0aW9uIjpmYWxzZSwiUGVyY2VudGFnZUNvbXBsZXRlU3R5bGUiOnsiJGlkIjoiMzY2IiwiRm9udFNldHRpbmdzIjp7IiRpZCI6IjM2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2OCIsIkxpbmVDb2xvciI6bnVsbCwiTGluZVdlaWdodCI6MC4wLCJMaW5lVHlwZSI6MCwiUGFyZW50U3R5bGUiOm51bGx9LCJQYXJlbnRTdHlsZSI6eyIkcmVmIjoiODEifX0sIkR1cmF0aW9uU3R5bGUiOnsiJGlkIjoiMzY5IiwiRm9udFNldHRpbmdzIjp7IiRpZCI6IjM3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3MSIsIkxpbmVDb2xvciI6bnVsbCwiTGluZVdlaWdodCI6MC4wLCJMaW5lVHlwZSI6MCwiUGFyZW50U3R5bGUiOm51bGx9LCJQYXJlbnRTdHlsZSI6eyIkcmVmIjoiODgifX0sIkhvcml6b250YWxDb25uZWN0b3JTdHlsZSI6eyIkaWQiOiIzNzIiLCJMaW5lQ29sb3IiOnsiJHJlZiI6Ijk2In0sIkxpbmVXZWlnaHQiOjEuMCwiTGluZVR5cGUiOjAsIlBhcmVudFN0eWxlIjp7IiRyZWYiOiI5NSJ9fSwiVmVydGljYWxDb25uZWN0b3JTdHlsZSI6eyIkaWQiOiIzNzMiLCJMaW5lQ29sb3IiOnsiJHJlZiI6Ijk5In0sIkxpbmVXZWlnaHQiOjAuMCwiTGluZVR5cGUiOjAsIlBhcmVudFN0eWxlIjp7IiRyZWYiOiI5OCJ9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zNzQiLCJNYXJnaW4iOnsiJHJlZiI6IjEwMiJ9LCJQYWRkaW5nIjp7IiRyZWYiOiIxMDMifSwiQmFja2dyb3VuZCI6eyIkaWQiOiIzNzUiLCJDb2xvciI6eyIkaWQiOiIzNzYiLCJBIjoyNTUsIlIiOjI1NSwiRyI6MTkyLCJCIjowfX0sIklzVmlzaWJsZSI6dHJ1ZSwiV2lkdGgiOjAuMCwiSGVpZ2h0IjoxNi4wLCJCb3JkZXJTdHlsZSI6eyIkaWQiOiIzNzciLCJMaW5lQ29sb3IiOnsiJHJlZiI6IjEwNSJ9LCJMaW5lV2VpZ2h0IjowLjAsIkxpbmVUeXBlIjowLCJQYXJlbnRTdHlsZSI6eyIkcmVmIjoiMTA0In19LCJQYXJlbnRTdHlsZSI6eyIkcmVmIjoiMTAxIn19LCJUaXRsZVN0eWxlIjp7IiRpZCI6IjM3OCIsIkZvbnRTZXR0aW5ncyI6eyIkaWQiOiIzNzk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gwIiwiTGluZUNvbG9yIjpudWxsLCJMaW5lV2VpZ2h0IjowLjAsIkxpbmVUeXBlIjowLCJQYXJlbnRTdHlsZSI6bnVsbH0sIlBhcmVudFN0eWxlIjp7IiRyZWYiOiIxMDcifX0sIkRhdGVTdHlsZSI6eyIkaWQiOiIzODEiLCJGb250U2V0dGluZ3MiOnsiJGlkIjoiMzg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ODMiLCJMaW5lQ29sb3IiOm51bGwsIkxpbmVXZWlnaHQiOjAuMCwiTGluZVR5cGUiOjAsIlBhcmVudFN0eWxlIjpudWxsfSwiUGFyZW50U3R5bGUiOnsiJHJlZiI6IjExNCJ9fSwiRGF0ZUZvcm1hdCI6eyIkcmVmIjoiMTIxIn0sIklzVmlzaWJsZSI6dHJ1ZSwiUGFyZW50U3R5bGUiOnsiJHJlZiI6IjgwIn19LCJJbmRleCI6NCwiU21hcnREdXJhdGlvbkFjdGl2YXRlZCI6ZmFsc2UsIkRhdGVGb3JtYXQiOnsiJHJlZiI6IjEyMSJ9LCJJZCI6Ijg4NzVkYTQyLTk2Y2YtNDlkMC04NmU5LTFjNzdhMWNjMmU3NSIsIkltcG9ydElkIjpudWxsLCJUaXRsZSI6IkRyYWZ0IG5hcnJhdGl2ZSBmb3IgMjAxNy0xOSBjeWNsZSAoaW50ZWdyYXRlZCBwbGFuKSIsIk5vdGUiOm51bGwsIkh5cGVybGluayI6bnVsbCwiSXNDaGFuZ2VkIjpmYWxzZSwiSXNOZXciOmZhbHNlfSx7IiRpZCI6IjM4NCIsIkdyb3VwTmFtZSI6bnVsbCwiU3RhcnREYXRlIjoiMjAxNy0wOS0yNFQwMDowMDowMFoiLCJFbmREYXRlIjoiMjAxNy0xMS0wMVQyMzo1OTowMFoiLCJQZXJjZW50YWdlQ29tcGxldGUiOm51bGwsIlN0eWxlIjp7IiRpZCI6IjM4NSIsIlNoYXBlIjowLCJTaGFwZVRoaWNrbmVzcyI6MSwiRHVyYXRpb25Gb3JtYXQiOjAsIkluY2x1ZGVOb25Xb3JraW5nRGF5c0luRHVyYXRpb24iOmZhbHNlLCJQZXJjZW50YWdlQ29tcGxldGVTdHlsZSI6eyIkaWQiOiIzODYiLCJGb250U2V0dGluZ3MiOnsiJGlkIjoiMzg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g4IiwiTGluZUNvbG9yIjpudWxsLCJMaW5lV2VpZ2h0IjowLjAsIkxpbmVUeXBlIjowLCJQYXJlbnRTdHlsZSI6bnVsbH0sIlBhcmVudFN0eWxlIjp7IiRyZWYiOiI4MSJ9fSwiRHVyYXRpb25TdHlsZSI6eyIkaWQiOiIzODkiLCJGb250U2V0dGluZ3MiOnsiJGlkIjoiMzk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kxIiwiTGluZUNvbG9yIjpudWxsLCJMaW5lV2VpZ2h0IjowLjAsIkxpbmVUeXBlIjowLCJQYXJlbnRTdHlsZSI6bnVsbH0sIlBhcmVudFN0eWxlIjp7IiRyZWYiOiI4OCJ9fSwiSG9yaXpvbnRhbENvbm5lY3RvclN0eWxlIjp7IiRpZCI6IjM5MiIsIkxpbmVDb2xvciI6eyIkcmVmIjoiOTYifSwiTGluZVdlaWdodCI6MS4wLCJMaW5lVHlwZSI6MCwiUGFyZW50U3R5bGUiOnsiJHJlZiI6Ijk1In19LCJWZXJ0aWNhbENvbm5lY3RvclN0eWxlIjp7IiRpZCI6IjM5MyIsIkxpbmVDb2xvciI6eyIkcmVmIjoiOTkifSwiTGluZVdlaWdodCI6MC4wLCJMaW5lVHlwZSI6MCwiUGFyZW50U3R5bGUiOnsiJHJlZiI6Ijk4In1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M5NCIsIk1hcmdpbiI6eyIkcmVmIjoiMTAyIn0sIlBhZGRpbmciOnsiJHJlZiI6IjEwMyJ9LCJCYWNrZ3JvdW5kIjp7IiRpZCI6IjM5NSIsIkNvbG9yIjp7IiRpZCI6IjM5NiIsIkEiOjI1NSwiUiI6NjgsIkciOjExNCwiQiI6MTk2fX0sIklzVmlzaWJsZSI6dHJ1ZSwiV2lkdGgiOjAuMCwiSGVpZ2h0IjoxNi4wLCJCb3JkZXJTdHlsZSI6eyIkaWQiOiIzOTciLCJMaW5lQ29sb3IiOnsiJHJlZiI6IjEwNSJ9LCJMaW5lV2VpZ2h0IjowLjAsIkxpbmVUeXBlIjowLCJQYXJlbnRTdHlsZSI6eyIkcmVmIjoiMTA0In19LCJQYXJlbnRTdHlsZSI6eyIkcmVmIjoiMTAxIn19LCJUaXRsZVN0eWxlIjp7IiRpZCI6IjM5OCIsIkZvbnRTZXR0aW5ncyI6eyIkaWQiOiIzOTk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AwIiwiTGluZUNvbG9yIjpudWxsLCJMaW5lV2VpZ2h0IjowLjAsIkxpbmVUeXBlIjowLCJQYXJlbnRTdHlsZSI6bnVsbH0sIlBhcmVudFN0eWxlIjp7IiRyZWYiOiIxMDcifX0sIkRhdGVTdHlsZSI6eyIkaWQiOiI0MDEiLCJGb250U2V0dGluZ3MiOnsiJGlkIjoiNDA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DMiLCJMaW5lQ29sb3IiOm51bGwsIkxpbmVXZWlnaHQiOjAuMCwiTGluZVR5cGUiOjAsIlBhcmVudFN0eWxlIjpudWxsfSwiUGFyZW50U3R5bGUiOnsiJHJlZiI6IjExNCJ9fSwiRGF0ZUZvcm1hdCI6eyIkcmVmIjoiMTIxIn0sIklzVmlzaWJsZSI6dHJ1ZSwiUGFyZW50U3R5bGUiOnsiJHJlZiI6IjgwIn19LCJJbmRleCI6NSwiU21hcnREdXJhdGlvbkFjdGl2YXRlZCI6ZmFsc2UsIkRhdGVGb3JtYXQiOnsiJHJlZiI6IjEyMSJ9LCJJZCI6IjM4YmJiZGE2LTIwNmItNDA1My1iZmVkLWZmOWUxMjIxYjYyMSIsIkltcG9ydElkIjpudWxsLCJUaXRsZSI6IkludGVncmF0ZWQgcGxhbiBmZWVkYmFjay9yZXZpc2lvbnMiLCJOb3RlIjpudWxsLCJIeXBlcmxpbmsiOm51bGwsIklzQ2hhbmdlZCI6ZmFsc2UsIklzTmV3IjpmYWxzZX1dLCJNc1Byb2plY3RJdGVtc1RyZWUiOnsiJGlkIjoiNDA0IiwiUm9vdCI6eyJJbXBvcnRJZCI6bnVsbCwiSXNJbXBvcnRlZCI6ZmFsc2UsIkNoaWxkcmVuIjpbXX19LCJNZXRhZGF0YSI6eyIkaWQiOiI0MDUifSwiU2V0dGluZ3MiOnsiJGlkIjoiNDA2IiwiSW1wYU9wdGlvbnMiOnsiJGlkIjoiNDA3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wLCJGaWxlUGF0aCI6bnVsbCwiVGltZUNvbmZpZ3VyYXRpb24iOnsiJGlkIjoiNDA4IiwiVXNlVGltZSI6ZmFsc2UsIldvcmtEYXlTdGFydCI6IjAwOjAwOjAwIiwiV29ya0RheUVuZCI6IjIzOjU5OjAwIn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{D692DB44-E4DD-1C43-8E8B-A53773F89484}tf10001070</Template>
  <TotalTime>1100</TotalTime>
  <Words>126</Words>
  <Application>Microsoft Macintosh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FHDA</dc:creator>
  <cp:lastModifiedBy>Kelaiah Harris</cp:lastModifiedBy>
  <cp:revision>14</cp:revision>
  <dcterms:created xsi:type="dcterms:W3CDTF">2017-04-25T09:06:44Z</dcterms:created>
  <dcterms:modified xsi:type="dcterms:W3CDTF">2019-01-11T18:32:35Z</dcterms:modified>
</cp:coreProperties>
</file>