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6502" r:id="rId1"/>
  </p:sldMasterIdLst>
  <p:notesMasterIdLst>
    <p:notesMasterId r:id="rId24"/>
  </p:notesMasterIdLst>
  <p:handoutMasterIdLst>
    <p:handoutMasterId r:id="rId25"/>
  </p:handoutMasterIdLst>
  <p:sldIdLst>
    <p:sldId id="257" r:id="rId2"/>
    <p:sldId id="264" r:id="rId3"/>
    <p:sldId id="265" r:id="rId4"/>
    <p:sldId id="266" r:id="rId5"/>
    <p:sldId id="267" r:id="rId6"/>
    <p:sldId id="270" r:id="rId7"/>
    <p:sldId id="271" r:id="rId8"/>
    <p:sldId id="274" r:id="rId9"/>
    <p:sldId id="275" r:id="rId10"/>
    <p:sldId id="276" r:id="rId11"/>
    <p:sldId id="277" r:id="rId12"/>
    <p:sldId id="278" r:id="rId13"/>
    <p:sldId id="279" r:id="rId14"/>
    <p:sldId id="280" r:id="rId15"/>
    <p:sldId id="283" r:id="rId16"/>
    <p:sldId id="285" r:id="rId17"/>
    <p:sldId id="286" r:id="rId18"/>
    <p:sldId id="287" r:id="rId19"/>
    <p:sldId id="289" r:id="rId20"/>
    <p:sldId id="290" r:id="rId21"/>
    <p:sldId id="295" r:id="rId22"/>
    <p:sldId id="294" r:id="rId23"/>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1E7"/>
    <a:srgbClr val="6235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5506DC-F50F-AB4C-8DD8-F354BCB8065F}" v="1" dt="2024-09-26T20:47:01.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99"/>
    <p:restoredTop sz="94752"/>
  </p:normalViewPr>
  <p:slideViewPr>
    <p:cSldViewPr snapToGrid="0" snapToObjects="1">
      <p:cViewPr>
        <p:scale>
          <a:sx n="81" d="100"/>
          <a:sy n="81" d="100"/>
        </p:scale>
        <p:origin x="2720" y="1368"/>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4B0D1D-5FB2-3D48-A3FB-D441239EB5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EB75E9-C74E-8A46-8712-560A475791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4D5913-4AB5-244C-BCE1-68D4BDED5353}" type="datetimeFigureOut">
              <a:rPr lang="en-US" smtClean="0"/>
              <a:t>9/26/24</a:t>
            </a:fld>
            <a:endParaRPr lang="en-US"/>
          </a:p>
        </p:txBody>
      </p:sp>
      <p:sp>
        <p:nvSpPr>
          <p:cNvPr id="4" name="Footer Placeholder 3">
            <a:extLst>
              <a:ext uri="{FF2B5EF4-FFF2-40B4-BE49-F238E27FC236}">
                <a16:creationId xmlns:a16="http://schemas.microsoft.com/office/drawing/2014/main" id="{991DCF86-9865-7546-8B18-0F2DAFA53B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8DEA93-4059-8C4D-B0B3-ABF56BEFBF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C5944B-1D36-1049-936F-ED2207899404}" type="slidenum">
              <a:rPr lang="en-US" smtClean="0"/>
              <a:t>‹#›</a:t>
            </a:fld>
            <a:endParaRPr lang="en-US"/>
          </a:p>
        </p:txBody>
      </p:sp>
    </p:spTree>
    <p:extLst>
      <p:ext uri="{BB962C8B-B14F-4D97-AF65-F5344CB8AC3E}">
        <p14:creationId xmlns:p14="http://schemas.microsoft.com/office/powerpoint/2010/main" val="4237773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B5D72-A583-9C4C-B579-8DC830C12267}" type="datetimeFigureOut">
              <a:rPr lang="en-US" smtClean="0"/>
              <a:t>9/26/24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D347E-694B-5A41-ADA6-0AB0AC651A58}" type="slidenum">
              <a:rPr lang="en-US" smtClean="0"/>
              <a:t>‹#›</a:t>
            </a:fld>
            <a:endParaRPr lang="en-US"/>
          </a:p>
        </p:txBody>
      </p:sp>
    </p:spTree>
    <p:extLst>
      <p:ext uri="{BB962C8B-B14F-4D97-AF65-F5344CB8AC3E}">
        <p14:creationId xmlns:p14="http://schemas.microsoft.com/office/powerpoint/2010/main" val="2181678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e17bc335c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e17bc335c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e182957590_1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 name="Google Shape;299;g2e182957590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e182957590_1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6" name="Google Shape;306;g2e182957590_1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e182957590_1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3" name="Google Shape;313;g2e182957590_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e18506171c_12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2e18506171c_12_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Erik</a:t>
            </a:r>
            <a:endParaRPr/>
          </a:p>
        </p:txBody>
      </p:sp>
      <p:sp>
        <p:nvSpPr>
          <p:cNvPr id="323" name="Google Shape;323;g2e18506171c_12_10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e17bc335c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e17bc335c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e182957590_1_2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0" name="Google Shape;360;g2e182957590_1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e182957590_1_2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7" name="Google Shape;367;g2e182957590_1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e182957590_1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g2e182957590_1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e17bc335c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e17bc335c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e18506171c_2_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2e18506171c_2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e18506171c_12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2e18506171c_12_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Erik</a:t>
            </a:r>
            <a:endParaRPr/>
          </a:p>
        </p:txBody>
      </p:sp>
      <p:sp>
        <p:nvSpPr>
          <p:cNvPr id="394" name="Google Shape;394;g2e18506171c_12_1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e18506171c_12_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g2e18506171c_12_2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Robert</a:t>
            </a:r>
            <a:endParaRPr/>
          </a:p>
        </p:txBody>
      </p:sp>
      <p:sp>
        <p:nvSpPr>
          <p:cNvPr id="425" name="Google Shape;425;g2e18506171c_12_2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e17bc335c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e17bc335c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e18506171c_12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2e18506171c_12_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Robert</a:t>
            </a:r>
            <a:endParaRPr/>
          </a:p>
        </p:txBody>
      </p:sp>
      <p:sp>
        <p:nvSpPr>
          <p:cNvPr id="224" name="Google Shape;224;g2e18506171c_12_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e182957590_1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g2e182957590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e182957590_1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g2e182957590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e182957590_1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9" name="Google Shape;259;g2e182957590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e18506171c_7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e18506171c_7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e18506171c_12_2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2e18506171c_12_2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Erik</a:t>
            </a:r>
            <a:endParaRPr/>
          </a:p>
        </p:txBody>
      </p:sp>
      <p:sp>
        <p:nvSpPr>
          <p:cNvPr id="287" name="Google Shape;287;g2e18506171c_12_2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212" y="4617020"/>
            <a:ext cx="1333622" cy="366746"/>
          </a:xfrm>
          <a:prstGeom prst="rect">
            <a:avLst/>
          </a:prstGeom>
        </p:spPr>
      </p:pic>
      <p:sp>
        <p:nvSpPr>
          <p:cNvPr id="2" name="Title 1"/>
          <p:cNvSpPr>
            <a:spLocks noGrp="1"/>
          </p:cNvSpPr>
          <p:nvPr>
            <p:ph type="ctrTitle" hasCustomPrompt="1"/>
          </p:nvPr>
        </p:nvSpPr>
        <p:spPr>
          <a:xfrm>
            <a:off x="556411" y="1090535"/>
            <a:ext cx="8088059" cy="1486105"/>
          </a:xfrm>
          <a:prstGeom prst="rect">
            <a:avLst/>
          </a:prstGeom>
        </p:spPr>
        <p:txBody>
          <a:bodyPr vert="horz" lIns="91440" tIns="45720" rIns="91440" bIns="45720" rtlCol="0" anchor="b" anchorCtr="0">
            <a:noAutofit/>
          </a:bodyPr>
          <a:lstStyle>
            <a:lvl1pPr algn="ctr" defTabSz="685800" rtl="0" eaLnBrk="1" latinLnBrk="0" hangingPunct="1">
              <a:spcBef>
                <a:spcPct val="0"/>
              </a:spcBef>
              <a:buNone/>
              <a:defRPr sz="4500" b="1" i="0" kern="1200">
                <a:solidFill>
                  <a:schemeClr val="bg1"/>
                </a:solidFill>
                <a:latin typeface="Helvetica Neue" charset="0"/>
                <a:ea typeface="Helvetica Neue" charset="0"/>
                <a:cs typeface="Helvetica Neue" charset="0"/>
              </a:defRPr>
            </a:lvl1pPr>
          </a:lstStyle>
          <a:p>
            <a:r>
              <a:rPr lang="en-US" dirty="0"/>
              <a:t>Click to Edit Master Title Style</a:t>
            </a:r>
            <a:endParaRPr dirty="0"/>
          </a:p>
        </p:txBody>
      </p:sp>
      <p:sp>
        <p:nvSpPr>
          <p:cNvPr id="3" name="Subtitle 2"/>
          <p:cNvSpPr>
            <a:spLocks noGrp="1"/>
          </p:cNvSpPr>
          <p:nvPr>
            <p:ph type="subTitle" idx="1"/>
          </p:nvPr>
        </p:nvSpPr>
        <p:spPr>
          <a:xfrm>
            <a:off x="556411" y="2697056"/>
            <a:ext cx="8088058" cy="742337"/>
          </a:xfrm>
          <a:prstGeom prst="rect">
            <a:avLst/>
          </a:prstGeom>
        </p:spPr>
        <p:txBody>
          <a:bodyPr vert="horz" lIns="91440" tIns="45720" rIns="91440" bIns="45720" rtlCol="0">
            <a:normAutofit/>
          </a:bodyPr>
          <a:lstStyle>
            <a:lvl1pPr marL="0" indent="0" algn="ctr" defTabSz="685800" rtl="0" eaLnBrk="1" latinLnBrk="0" hangingPunct="1">
              <a:spcBef>
                <a:spcPts val="0"/>
              </a:spcBef>
              <a:buClr>
                <a:schemeClr val="accent1"/>
              </a:buClr>
              <a:buSzPct val="100000"/>
              <a:buFont typeface="Wingdings 2" pitchFamily="18" charset="2"/>
              <a:buNone/>
              <a:defRPr sz="2100" b="0" i="0" kern="1200">
                <a:solidFill>
                  <a:srgbClr val="F6F1E7"/>
                </a:solidFill>
                <a:latin typeface="Helvetica Neue" charset="0"/>
                <a:ea typeface="Helvetica Neue" charset="0"/>
                <a:cs typeface="Helvetica Neue"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dirty="0"/>
          </a:p>
        </p:txBody>
      </p:sp>
      <p:sp>
        <p:nvSpPr>
          <p:cNvPr id="15" name="Rectangle 14"/>
          <p:cNvSpPr/>
          <p:nvPr userDrawn="1"/>
        </p:nvSpPr>
        <p:spPr>
          <a:xfrm>
            <a:off x="3001262" y="4198936"/>
            <a:ext cx="5795606" cy="784830"/>
          </a:xfrm>
          <a:prstGeom prst="rect">
            <a:avLst/>
          </a:prstGeom>
        </p:spPr>
        <p:txBody>
          <a:bodyPr wrap="square">
            <a:spAutoFit/>
          </a:bodyPr>
          <a:lstStyle/>
          <a:p>
            <a:pPr algn="r"/>
            <a:r>
              <a:rPr lang="en-US" sz="1500" b="0" i="0" dirty="0">
                <a:solidFill>
                  <a:srgbClr val="F6F1E7"/>
                </a:solidFill>
                <a:latin typeface="Calibri" charset="0"/>
                <a:ea typeface="Calibri" charset="0"/>
                <a:cs typeface="Calibri" charset="0"/>
              </a:rPr>
              <a:t>12345 El Monte Road</a:t>
            </a:r>
          </a:p>
          <a:p>
            <a:pPr algn="r"/>
            <a:r>
              <a:rPr lang="en-US" sz="1500" b="0" i="0" dirty="0">
                <a:solidFill>
                  <a:srgbClr val="F6F1E7"/>
                </a:solidFill>
                <a:latin typeface="Calibri" charset="0"/>
                <a:ea typeface="Calibri" charset="0"/>
                <a:cs typeface="Calibri" charset="0"/>
              </a:rPr>
              <a:t>Los Altos Hills, CA 94022</a:t>
            </a:r>
            <a:endParaRPr lang="en-US" sz="1500" b="0" i="0" baseline="0" dirty="0">
              <a:solidFill>
                <a:srgbClr val="F6F1E7"/>
              </a:solidFill>
              <a:latin typeface="Calibri" charset="0"/>
              <a:ea typeface="Calibri" charset="0"/>
              <a:cs typeface="Calibri" charset="0"/>
            </a:endParaRPr>
          </a:p>
          <a:p>
            <a:pPr algn="r"/>
            <a:r>
              <a:rPr lang="en-US" sz="1500" b="1" i="0" dirty="0">
                <a:solidFill>
                  <a:schemeClr val="accent2"/>
                </a:solidFill>
                <a:latin typeface="Calibri" charset="0"/>
                <a:ea typeface="Calibri" charset="0"/>
                <a:cs typeface="Calibri" charset="0"/>
              </a:rPr>
              <a:t>foothill.edu</a:t>
            </a:r>
          </a:p>
        </p:txBody>
      </p:sp>
      <p:pic>
        <p:nvPicPr>
          <p:cNvPr id="5" name="Picture 4" descr="A picture containing red, white, sitting, room&#10;&#10;Description automatically generated">
            <a:extLst>
              <a:ext uri="{FF2B5EF4-FFF2-40B4-BE49-F238E27FC236}">
                <a16:creationId xmlns:a16="http://schemas.microsoft.com/office/drawing/2014/main" id="{5E9AF878-6999-A841-9ED4-6EB6529A4745}"/>
              </a:ext>
            </a:extLst>
          </p:cNvPr>
          <p:cNvPicPr>
            <a:picLocks noChangeAspect="1"/>
          </p:cNvPicPr>
          <p:nvPr userDrawn="1"/>
        </p:nvPicPr>
        <p:blipFill>
          <a:blip r:embed="rId3"/>
          <a:stretch>
            <a:fillRect/>
          </a:stretch>
        </p:blipFill>
        <p:spPr>
          <a:xfrm>
            <a:off x="0" y="0"/>
            <a:ext cx="9144000" cy="5143500"/>
          </a:xfrm>
          <a:prstGeom prst="rect">
            <a:avLst/>
          </a:prstGeom>
        </p:spPr>
      </p:pic>
      <p:pic>
        <p:nvPicPr>
          <p:cNvPr id="9" name="Picture 8">
            <a:extLst>
              <a:ext uri="{FF2B5EF4-FFF2-40B4-BE49-F238E27FC236}">
                <a16:creationId xmlns:a16="http://schemas.microsoft.com/office/drawing/2014/main" id="{C009905C-CD3D-C341-8328-C48B6C6CE1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6754" y="4644037"/>
            <a:ext cx="1142033" cy="314059"/>
          </a:xfrm>
          <a:prstGeom prst="rect">
            <a:avLst/>
          </a:prstGeom>
        </p:spPr>
      </p:pic>
    </p:spTree>
    <p:extLst>
      <p:ext uri="{BB962C8B-B14F-4D97-AF65-F5344CB8AC3E}">
        <p14:creationId xmlns:p14="http://schemas.microsoft.com/office/powerpoint/2010/main" val="1610605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Slide">
    <p:spTree>
      <p:nvGrpSpPr>
        <p:cNvPr id="1" name=""/>
        <p:cNvGrpSpPr/>
        <p:nvPr/>
      </p:nvGrpSpPr>
      <p:grpSpPr>
        <a:xfrm>
          <a:off x="0" y="0"/>
          <a:ext cx="0" cy="0"/>
          <a:chOff x="0" y="0"/>
          <a:chExt cx="0" cy="0"/>
        </a:xfrm>
      </p:grpSpPr>
      <p:sp>
        <p:nvSpPr>
          <p:cNvPr id="2" name="Title 1"/>
          <p:cNvSpPr>
            <a:spLocks noGrp="1"/>
          </p:cNvSpPr>
          <p:nvPr>
            <p:ph type="title"/>
          </p:nvPr>
        </p:nvSpPr>
        <p:spPr>
          <a:xfrm>
            <a:off x="358744" y="228513"/>
            <a:ext cx="8506582" cy="939500"/>
          </a:xfrm>
          <a:prstGeom prst="rect">
            <a:avLst/>
          </a:prstGeom>
        </p:spPr>
        <p:txBody>
          <a:bodyPr anchor="ctr"/>
          <a:lstStyle>
            <a:lvl1pPr>
              <a:defRPr sz="3000" b="1" i="0">
                <a:solidFill>
                  <a:srgbClr val="F6F1E7"/>
                </a:solidFill>
                <a:latin typeface="Helvetica Neue" charset="0"/>
                <a:ea typeface="Helvetica Neue" charset="0"/>
                <a:cs typeface="Helvetica Neue" charset="0"/>
              </a:defRPr>
            </a:lvl1pPr>
          </a:lstStyle>
          <a:p>
            <a:r>
              <a:rPr lang="en-US" dirty="0"/>
              <a:t>Click to edit Master title style</a:t>
            </a:r>
            <a:endParaRPr dirty="0"/>
          </a:p>
        </p:txBody>
      </p:sp>
      <p:sp>
        <p:nvSpPr>
          <p:cNvPr id="3" name="Content Placeholder 2"/>
          <p:cNvSpPr>
            <a:spLocks noGrp="1"/>
          </p:cNvSpPr>
          <p:nvPr>
            <p:ph idx="1"/>
          </p:nvPr>
        </p:nvSpPr>
        <p:spPr>
          <a:xfrm>
            <a:off x="358745" y="1691459"/>
            <a:ext cx="8112653" cy="3086696"/>
          </a:xfrm>
          <a:prstGeom prst="rect">
            <a:avLst/>
          </a:prstGeom>
        </p:spPr>
        <p:txBody>
          <a:bodyPr>
            <a:normAutofit/>
          </a:bodyPr>
          <a:lstStyle>
            <a:lvl1pPr marL="171450" indent="-171450">
              <a:buClr>
                <a:srgbClr val="A61E2F"/>
              </a:buClr>
              <a:buSzPct val="70000"/>
              <a:buFont typeface="Arial" charset="0"/>
              <a:buChar char="•"/>
              <a:defRPr sz="3000" b="0" i="0">
                <a:solidFill>
                  <a:schemeClr val="tx1"/>
                </a:solidFill>
                <a:latin typeface="Helvetica Neue Medium" charset="0"/>
                <a:ea typeface="Helvetica Neue Medium" charset="0"/>
                <a:cs typeface="Helvetica Neue Medium" charset="0"/>
              </a:defRPr>
            </a:lvl1pPr>
            <a:lvl2pPr marL="342900" indent="-171450">
              <a:buClr>
                <a:srgbClr val="A61E2F"/>
              </a:buClr>
              <a:buSzPct val="70000"/>
              <a:buFont typeface="Arial" charset="0"/>
              <a:buChar char="•"/>
              <a:defRPr sz="2700" b="0" i="0">
                <a:solidFill>
                  <a:schemeClr val="tx1"/>
                </a:solidFill>
                <a:latin typeface="Helvetica Neue Medium" charset="0"/>
                <a:ea typeface="Helvetica Neue Medium" charset="0"/>
                <a:cs typeface="Helvetica Neue Medium" charset="0"/>
              </a:defRPr>
            </a:lvl2pPr>
            <a:lvl3pPr marL="514350" indent="-171450">
              <a:buClr>
                <a:srgbClr val="A61E2F"/>
              </a:buClr>
              <a:buSzPct val="70000"/>
              <a:buFont typeface="Arial" charset="0"/>
              <a:buChar char="•"/>
              <a:defRPr sz="2700" b="0" i="0">
                <a:solidFill>
                  <a:schemeClr val="tx1"/>
                </a:solidFill>
                <a:latin typeface="Helvetica Neue Medium" charset="0"/>
                <a:ea typeface="Helvetica Neue Medium" charset="0"/>
                <a:cs typeface="Helvetica Neue Medium" charset="0"/>
              </a:defRPr>
            </a:lvl3pPr>
            <a:lvl4pPr marL="685800" indent="-171450">
              <a:buClr>
                <a:srgbClr val="A61E2F"/>
              </a:buClr>
              <a:buSzPct val="70000"/>
              <a:buFont typeface="Arial" charset="0"/>
              <a:buChar char="•"/>
              <a:defRPr sz="2700" b="0" i="0">
                <a:solidFill>
                  <a:schemeClr val="tx1"/>
                </a:solidFill>
                <a:latin typeface="Helvetica Neue Medium" charset="0"/>
                <a:ea typeface="Helvetica Neue Medium" charset="0"/>
                <a:cs typeface="Helvetica Neue Medium" charset="0"/>
              </a:defRPr>
            </a:lvl4pPr>
            <a:lvl5pPr marL="857250" indent="-171450">
              <a:buClr>
                <a:srgbClr val="A61E2F"/>
              </a:buClr>
              <a:buSzPct val="70000"/>
              <a:buFont typeface="Arial" charset="0"/>
              <a:buChar char="•"/>
              <a:defRPr sz="2700" b="0" i="0">
                <a:solidFill>
                  <a:schemeClr val="tx1"/>
                </a:solidFill>
                <a:latin typeface="Helvetica Neue Medium" charset="0"/>
                <a:ea typeface="Helvetica Neue Medium" charset="0"/>
                <a:cs typeface="Helvetica Neue Medium"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616707598"/>
      </p:ext>
    </p:extLst>
  </p:cSld>
  <p:clrMapOvr>
    <a:masterClrMapping/>
  </p:clrMapOvr>
  <p:transition spd="med">
    <p:fad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6" name="Content Placeholder 2"/>
          <p:cNvSpPr>
            <a:spLocks noGrp="1"/>
          </p:cNvSpPr>
          <p:nvPr>
            <p:ph sz="half" idx="10"/>
          </p:nvPr>
        </p:nvSpPr>
        <p:spPr>
          <a:xfrm>
            <a:off x="550333" y="1676400"/>
            <a:ext cx="3841785" cy="3156423"/>
          </a:xfrm>
          <a:prstGeom prst="rect">
            <a:avLst/>
          </a:prstGeom>
        </p:spPr>
        <p:txBody>
          <a:bodyPr>
            <a:normAutofit/>
          </a:bodyPr>
          <a:lstStyle>
            <a:lvl1pPr marL="171450" indent="-171450">
              <a:buClr>
                <a:schemeClr val="accent6"/>
              </a:buClr>
              <a:buSzPct val="80000"/>
              <a:buFont typeface="Arial" charset="0"/>
              <a:buChar char="•"/>
              <a:defRPr sz="1800" b="0" i="0">
                <a:solidFill>
                  <a:schemeClr val="tx1"/>
                </a:solidFill>
                <a:latin typeface="Helvetica Neue Medium" charset="0"/>
                <a:ea typeface="Helvetica Neue Medium" charset="0"/>
                <a:cs typeface="Helvetica Neue Medium" charset="0"/>
              </a:defRPr>
            </a:lvl1pPr>
            <a:lvl2pPr marL="342900" indent="-171450">
              <a:buClr>
                <a:schemeClr val="accent6"/>
              </a:buClr>
              <a:buSzPct val="80000"/>
              <a:buFont typeface="Arial" charset="0"/>
              <a:buChar char="•"/>
              <a:defRPr sz="1800" b="0" i="0">
                <a:solidFill>
                  <a:schemeClr val="tx1"/>
                </a:solidFill>
                <a:latin typeface="Helvetica Neue Medium" charset="0"/>
                <a:ea typeface="Helvetica Neue Medium" charset="0"/>
                <a:cs typeface="Helvetica Neue Medium" charset="0"/>
              </a:defRPr>
            </a:lvl2pPr>
            <a:lvl3pPr marL="514350" indent="-171450">
              <a:buClr>
                <a:schemeClr val="accent6"/>
              </a:buClr>
              <a:buSzPct val="80000"/>
              <a:buFont typeface="Arial" charset="0"/>
              <a:buChar char="•"/>
              <a:defRPr sz="1800" b="0" i="0">
                <a:solidFill>
                  <a:schemeClr val="tx1"/>
                </a:solidFill>
                <a:latin typeface="Helvetica Neue Medium" charset="0"/>
                <a:ea typeface="Helvetica Neue Medium" charset="0"/>
                <a:cs typeface="Helvetica Neue Medium" charset="0"/>
              </a:defRPr>
            </a:lvl3pPr>
            <a:lvl4pPr>
              <a:buSzPct val="70000"/>
              <a:defRPr sz="1800">
                <a:latin typeface="Calibri"/>
                <a:cs typeface="Calibri"/>
              </a:defRPr>
            </a:lvl4pPr>
            <a:lvl5pPr>
              <a:buSzPct val="70000"/>
              <a:defRPr sz="1800">
                <a:latin typeface="Calibri"/>
                <a:cs typeface="Calibri"/>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7" name="Content Placeholder 2"/>
          <p:cNvSpPr>
            <a:spLocks noGrp="1"/>
          </p:cNvSpPr>
          <p:nvPr>
            <p:ph sz="half" idx="11"/>
          </p:nvPr>
        </p:nvSpPr>
        <p:spPr>
          <a:xfrm>
            <a:off x="4826834" y="1676400"/>
            <a:ext cx="3836153" cy="3156423"/>
          </a:xfrm>
          <a:prstGeom prst="rect">
            <a:avLst/>
          </a:prstGeom>
        </p:spPr>
        <p:txBody>
          <a:bodyPr>
            <a:normAutofit/>
          </a:bodyPr>
          <a:lstStyle>
            <a:lvl1pPr marL="171450" indent="-171450">
              <a:buClr>
                <a:schemeClr val="accent6"/>
              </a:buClr>
              <a:buSzPct val="80000"/>
              <a:buFont typeface="Arial" charset="0"/>
              <a:buChar char="•"/>
              <a:defRPr sz="1800" b="0" i="0">
                <a:solidFill>
                  <a:schemeClr val="tx1"/>
                </a:solidFill>
                <a:latin typeface="Helvetica Neue Medium" charset="0"/>
                <a:ea typeface="Helvetica Neue Medium" charset="0"/>
                <a:cs typeface="Helvetica Neue Medium" charset="0"/>
              </a:defRPr>
            </a:lvl1pPr>
            <a:lvl2pPr marL="342900" indent="-171450">
              <a:buClr>
                <a:schemeClr val="accent6"/>
              </a:buClr>
              <a:buSzPct val="80000"/>
              <a:buFont typeface="Arial" charset="0"/>
              <a:buChar char="•"/>
              <a:defRPr sz="1800" b="0" i="0">
                <a:solidFill>
                  <a:schemeClr val="tx1"/>
                </a:solidFill>
                <a:latin typeface="Helvetica Neue Medium" charset="0"/>
                <a:ea typeface="Helvetica Neue Medium" charset="0"/>
                <a:cs typeface="Helvetica Neue Medium" charset="0"/>
              </a:defRPr>
            </a:lvl2pPr>
            <a:lvl3pPr marL="514350" indent="-171450">
              <a:buClr>
                <a:schemeClr val="accent6"/>
              </a:buClr>
              <a:buSzPct val="80000"/>
              <a:buFont typeface="Arial" charset="0"/>
              <a:buChar char="•"/>
              <a:defRPr sz="1800" b="0" i="0">
                <a:solidFill>
                  <a:schemeClr val="tx1"/>
                </a:solidFill>
                <a:latin typeface="Helvetica Neue Medium" charset="0"/>
                <a:ea typeface="Helvetica Neue Medium" charset="0"/>
                <a:cs typeface="Helvetica Neue Medium" charset="0"/>
              </a:defRPr>
            </a:lvl3pPr>
            <a:lvl4pPr>
              <a:buSzPct val="70000"/>
              <a:defRPr sz="1800">
                <a:latin typeface="Calibri"/>
                <a:cs typeface="Calibri"/>
              </a:defRPr>
            </a:lvl4pPr>
            <a:lvl5pPr>
              <a:buSzPct val="70000"/>
              <a:defRPr sz="1800">
                <a:latin typeface="Calibri"/>
                <a:cs typeface="Calibri"/>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B45A3B77-0F17-C34B-AA5A-96E2060B0EC7}"/>
              </a:ext>
            </a:extLst>
          </p:cNvPr>
          <p:cNvSpPr>
            <a:spLocks noGrp="1"/>
          </p:cNvSpPr>
          <p:nvPr>
            <p:ph type="title"/>
          </p:nvPr>
        </p:nvSpPr>
        <p:spPr>
          <a:xfrm>
            <a:off x="358744" y="228513"/>
            <a:ext cx="8506582" cy="939500"/>
          </a:xfrm>
          <a:prstGeom prst="rect">
            <a:avLst/>
          </a:prstGeom>
        </p:spPr>
        <p:txBody>
          <a:bodyPr anchor="ctr"/>
          <a:lstStyle>
            <a:lvl1pPr>
              <a:defRPr sz="3000" b="1" i="0">
                <a:solidFill>
                  <a:srgbClr val="F6F1E7"/>
                </a:solidFill>
                <a:latin typeface="Helvetica Neue" charset="0"/>
                <a:ea typeface="Helvetica Neue" charset="0"/>
                <a:cs typeface="Helvetica Neue" charset="0"/>
              </a:defRPr>
            </a:lvl1pPr>
          </a:lstStyle>
          <a:p>
            <a:r>
              <a:rPr lang="en-US"/>
              <a:t>Click to edit Master title style</a:t>
            </a:r>
            <a:endParaRPr dirty="0"/>
          </a:p>
        </p:txBody>
      </p:sp>
    </p:spTree>
    <p:extLst>
      <p:ext uri="{BB962C8B-B14F-4D97-AF65-F5344CB8AC3E}">
        <p14:creationId xmlns:p14="http://schemas.microsoft.com/office/powerpoint/2010/main" val="1981996115"/>
      </p:ext>
    </p:extLst>
  </p:cSld>
  <p:clrMapOvr>
    <a:masterClrMapping/>
  </p:clrMapOvr>
  <p:transition spd="med">
    <p:fade/>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age">
    <p:spTree>
      <p:nvGrpSpPr>
        <p:cNvPr id="1" name=""/>
        <p:cNvGrpSpPr/>
        <p:nvPr/>
      </p:nvGrpSpPr>
      <p:grpSpPr>
        <a:xfrm>
          <a:off x="0" y="0"/>
          <a:ext cx="0" cy="0"/>
          <a:chOff x="0" y="0"/>
          <a:chExt cx="0" cy="0"/>
        </a:xfrm>
      </p:grpSpPr>
      <p:pic>
        <p:nvPicPr>
          <p:cNvPr id="7" name="Picture 6" descr="A picture containing red, white, sitting, room&#10;&#10;Description automatically generated">
            <a:extLst>
              <a:ext uri="{FF2B5EF4-FFF2-40B4-BE49-F238E27FC236}">
                <a16:creationId xmlns:a16="http://schemas.microsoft.com/office/drawing/2014/main" id="{6315501D-0D32-3D48-A016-F13757292FA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6" name="Picture Placeholder 5"/>
          <p:cNvSpPr>
            <a:spLocks noGrp="1"/>
          </p:cNvSpPr>
          <p:nvPr>
            <p:ph type="pic" sz="quarter" idx="10"/>
          </p:nvPr>
        </p:nvSpPr>
        <p:spPr>
          <a:xfrm>
            <a:off x="608013" y="492919"/>
            <a:ext cx="7956550" cy="3461147"/>
          </a:xfrm>
          <a:prstGeom prst="rect">
            <a:avLst/>
          </a:prstGeom>
          <a:solidFill>
            <a:srgbClr val="F6F1E7"/>
          </a:solidFill>
          <a:ln w="57150">
            <a:solidFill>
              <a:schemeClr val="bg1"/>
            </a:solidFill>
          </a:ln>
          <a:effectLst>
            <a:outerShdw blurRad="50800" dist="25400" dir="2700000" algn="tl" rotWithShape="0">
              <a:prstClr val="black">
                <a:alpha val="24000"/>
              </a:prstClr>
            </a:outerShdw>
          </a:effectLst>
        </p:spPr>
        <p:txBody>
          <a:bodyPr/>
          <a:lstStyle/>
          <a:p>
            <a:r>
              <a:rPr lang="en-US"/>
              <a:t>Click icon to add picture</a:t>
            </a:r>
          </a:p>
        </p:txBody>
      </p:sp>
      <p:sp>
        <p:nvSpPr>
          <p:cNvPr id="8" name="Text Placeholder 7"/>
          <p:cNvSpPr>
            <a:spLocks noGrp="1"/>
          </p:cNvSpPr>
          <p:nvPr>
            <p:ph type="body" sz="quarter" idx="11"/>
          </p:nvPr>
        </p:nvSpPr>
        <p:spPr>
          <a:xfrm>
            <a:off x="485775" y="4104085"/>
            <a:ext cx="8078789" cy="642938"/>
          </a:xfrm>
          <a:prstGeom prst="rect">
            <a:avLst/>
          </a:prstGeom>
        </p:spPr>
        <p:txBody>
          <a:bodyPr/>
          <a:lstStyle>
            <a:lvl1pPr marL="0" indent="0">
              <a:buNone/>
              <a:defRPr sz="1800" b="0" i="0">
                <a:solidFill>
                  <a:schemeClr val="bg1"/>
                </a:solidFill>
                <a:latin typeface="Helvetica Neue Medium" charset="0"/>
                <a:ea typeface="Helvetica Neue Medium" charset="0"/>
                <a:cs typeface="Helvetica Neue Medium" charset="0"/>
              </a:defRPr>
            </a:lvl1pPr>
            <a:lvl2pPr marL="171450" indent="0">
              <a:buNone/>
              <a:defRPr/>
            </a:lvl2pPr>
            <a:lvl3pPr marL="342900" indent="0">
              <a:buNone/>
              <a:defRPr/>
            </a:lvl3pPr>
            <a:lvl4pPr marL="514350" indent="0">
              <a:buNone/>
              <a:defRPr/>
            </a:lvl4pPr>
            <a:lvl5pPr marL="685800" indent="0">
              <a:buNone/>
              <a:defRPr/>
            </a:lvl5pPr>
          </a:lstStyle>
          <a:p>
            <a:pPr lvl="0"/>
            <a:r>
              <a:rPr lang="en-US"/>
              <a:t>Click to edit Master text styles</a:t>
            </a:r>
          </a:p>
        </p:txBody>
      </p:sp>
      <p:pic>
        <p:nvPicPr>
          <p:cNvPr id="9" name="Picture 8">
            <a:extLst>
              <a:ext uri="{FF2B5EF4-FFF2-40B4-BE49-F238E27FC236}">
                <a16:creationId xmlns:a16="http://schemas.microsoft.com/office/drawing/2014/main" id="{59442837-55FA-0048-8E94-53AA4ECC46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6754" y="4644037"/>
            <a:ext cx="1142033" cy="314059"/>
          </a:xfrm>
          <a:prstGeom prst="rect">
            <a:avLst/>
          </a:prstGeom>
        </p:spPr>
      </p:pic>
    </p:spTree>
    <p:extLst>
      <p:ext uri="{BB962C8B-B14F-4D97-AF65-F5344CB8AC3E}">
        <p14:creationId xmlns:p14="http://schemas.microsoft.com/office/powerpoint/2010/main" val="1437963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11" name="Picture 10" descr="A picture containing red, white, sitting, room&#10;&#10;Description automatically generated">
            <a:extLst>
              <a:ext uri="{FF2B5EF4-FFF2-40B4-BE49-F238E27FC236}">
                <a16:creationId xmlns:a16="http://schemas.microsoft.com/office/drawing/2014/main" id="{0918923C-3A75-774A-B88A-E9FCDADF54D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Text Placeholder 7"/>
          <p:cNvSpPr>
            <a:spLocks noGrp="1"/>
          </p:cNvSpPr>
          <p:nvPr>
            <p:ph type="body" sz="quarter" idx="11"/>
          </p:nvPr>
        </p:nvSpPr>
        <p:spPr>
          <a:xfrm>
            <a:off x="5972175" y="594919"/>
            <a:ext cx="2700005" cy="3251597"/>
          </a:xfrm>
          <a:prstGeom prst="rect">
            <a:avLst/>
          </a:prstGeom>
        </p:spPr>
        <p:txBody>
          <a:bodyPr/>
          <a:lstStyle>
            <a:lvl1pPr marL="0" indent="0">
              <a:buNone/>
              <a:defRPr sz="1800" b="0" i="0">
                <a:solidFill>
                  <a:schemeClr val="bg1"/>
                </a:solidFill>
                <a:latin typeface="Helvetica Neue Medium" charset="0"/>
                <a:ea typeface="Helvetica Neue Medium" charset="0"/>
                <a:cs typeface="Helvetica Neue Medium" charset="0"/>
              </a:defRPr>
            </a:lvl1pPr>
            <a:lvl2pPr marL="171450" indent="0">
              <a:buNone/>
              <a:defRPr/>
            </a:lvl2pPr>
            <a:lvl3pPr marL="342900" indent="0">
              <a:buNone/>
              <a:defRPr/>
            </a:lvl3pPr>
            <a:lvl4pPr marL="514350" indent="0">
              <a:buNone/>
              <a:defRPr/>
            </a:lvl4pPr>
            <a:lvl5pPr marL="685800" indent="0">
              <a:buNone/>
              <a:defRPr/>
            </a:lvl5pPr>
          </a:lstStyle>
          <a:p>
            <a:pPr lvl="0"/>
            <a:r>
              <a:rPr lang="en-US"/>
              <a:t>Click to edit Master text styles</a:t>
            </a:r>
          </a:p>
        </p:txBody>
      </p:sp>
      <p:sp>
        <p:nvSpPr>
          <p:cNvPr id="3" name="Chart Placeholder 2"/>
          <p:cNvSpPr>
            <a:spLocks noGrp="1"/>
          </p:cNvSpPr>
          <p:nvPr>
            <p:ph type="chart" sz="quarter" idx="12"/>
          </p:nvPr>
        </p:nvSpPr>
        <p:spPr>
          <a:xfrm>
            <a:off x="663575" y="594522"/>
            <a:ext cx="4836780" cy="3985816"/>
          </a:xfrm>
          <a:prstGeom prst="rect">
            <a:avLst/>
          </a:prstGeom>
          <a:solidFill>
            <a:srgbClr val="F6F1E7"/>
          </a:solidFill>
        </p:spPr>
        <p:txBody>
          <a:bodyPr/>
          <a:lstStyle/>
          <a:p>
            <a:r>
              <a:rPr lang="en-US"/>
              <a:t>Click icon to add chart</a:t>
            </a:r>
          </a:p>
        </p:txBody>
      </p:sp>
      <p:pic>
        <p:nvPicPr>
          <p:cNvPr id="7" name="Picture 6">
            <a:extLst>
              <a:ext uri="{FF2B5EF4-FFF2-40B4-BE49-F238E27FC236}">
                <a16:creationId xmlns:a16="http://schemas.microsoft.com/office/drawing/2014/main" id="{4ACA8845-A68B-154A-9209-335847DB06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6754" y="4644037"/>
            <a:ext cx="1142033" cy="314059"/>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358744" y="2156049"/>
            <a:ext cx="7323502" cy="2271010"/>
          </a:xfrm>
          <a:prstGeom prst="rect">
            <a:avLst/>
          </a:prstGeom>
        </p:spPr>
        <p:txBody>
          <a:bodyPr/>
          <a:lstStyle>
            <a:lvl1pPr marL="0" indent="0">
              <a:buNone/>
              <a:defRPr sz="1500" b="0" i="0" baseline="0">
                <a:latin typeface="Helvetica Neue Medium" charset="0"/>
                <a:ea typeface="Helvetica Neue Medium" charset="0"/>
                <a:cs typeface="Helvetica Neue Medium"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Presenter’s Name</a:t>
            </a:r>
          </a:p>
          <a:p>
            <a:pPr lvl="0"/>
            <a:r>
              <a:rPr lang="en-US" dirty="0"/>
              <a:t>Presenter’s Title</a:t>
            </a:r>
          </a:p>
          <a:p>
            <a:pPr lvl="0"/>
            <a:r>
              <a:rPr lang="en-US" dirty="0" err="1"/>
              <a:t>presentersname@foothill.edu</a:t>
            </a:r>
            <a:endParaRPr lang="en-US" dirty="0"/>
          </a:p>
          <a:p>
            <a:pPr lvl="0"/>
            <a:r>
              <a:rPr lang="en-US" dirty="0"/>
              <a:t>650.949.0000</a:t>
            </a:r>
          </a:p>
          <a:p>
            <a:pPr lvl="0"/>
            <a:endParaRPr lang="en-US" dirty="0"/>
          </a:p>
          <a:p>
            <a:pPr lvl="0"/>
            <a:r>
              <a:rPr lang="en-US" dirty="0" err="1"/>
              <a:t>foothill.edu</a:t>
            </a:r>
            <a:endParaRPr lang="en-US" dirty="0"/>
          </a:p>
        </p:txBody>
      </p:sp>
      <p:sp>
        <p:nvSpPr>
          <p:cNvPr id="4" name="Title 1">
            <a:extLst>
              <a:ext uri="{FF2B5EF4-FFF2-40B4-BE49-F238E27FC236}">
                <a16:creationId xmlns:a16="http://schemas.microsoft.com/office/drawing/2014/main" id="{404084BE-4076-0242-B65D-6699646E385F}"/>
              </a:ext>
            </a:extLst>
          </p:cNvPr>
          <p:cNvSpPr>
            <a:spLocks noGrp="1"/>
          </p:cNvSpPr>
          <p:nvPr>
            <p:ph type="title"/>
          </p:nvPr>
        </p:nvSpPr>
        <p:spPr>
          <a:xfrm>
            <a:off x="358744" y="228513"/>
            <a:ext cx="8506582" cy="939500"/>
          </a:xfrm>
          <a:prstGeom prst="rect">
            <a:avLst/>
          </a:prstGeom>
        </p:spPr>
        <p:txBody>
          <a:bodyPr anchor="ctr"/>
          <a:lstStyle>
            <a:lvl1pPr>
              <a:defRPr sz="3000" b="1" i="0">
                <a:solidFill>
                  <a:srgbClr val="F6F1E7"/>
                </a:solidFill>
                <a:latin typeface="Helvetica Neue" charset="0"/>
                <a:ea typeface="Helvetica Neue" charset="0"/>
                <a:cs typeface="Helvetica Neue" charset="0"/>
              </a:defRPr>
            </a:lvl1pPr>
          </a:lstStyle>
          <a:p>
            <a:r>
              <a:rPr lang="en-US"/>
              <a:t>Click to edit Master title style</a:t>
            </a:r>
            <a:endParaRPr dirty="0"/>
          </a:p>
        </p:txBody>
      </p:sp>
    </p:spTree>
    <p:extLst>
      <p:ext uri="{BB962C8B-B14F-4D97-AF65-F5344CB8AC3E}">
        <p14:creationId xmlns:p14="http://schemas.microsoft.com/office/powerpoint/2010/main" val="4274707730"/>
      </p:ext>
    </p:extLst>
  </p:cSld>
  <p:clrMapOvr>
    <a:masterClrMapping/>
  </p:clrMapOvr>
  <p:transition spd="med">
    <p:fade/>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19254" y="3242854"/>
            <a:ext cx="7824187" cy="1620401"/>
          </a:xfrm>
        </p:spPr>
        <p:txBody>
          <a:bodyPr anchor="t">
            <a:normAutofit/>
          </a:bodyPr>
          <a:lstStyle>
            <a:lvl1pPr algn="ctr">
              <a:lnSpc>
                <a:spcPct val="100000"/>
              </a:lnSpc>
              <a:defRPr sz="33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21055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958238" y="273844"/>
            <a:ext cx="7534532" cy="994172"/>
          </a:xfrm>
        </p:spPr>
        <p:txBody>
          <a:bodyPr anchor="b">
            <a:normAutofit/>
          </a:bodyPr>
          <a:lstStyle>
            <a:lvl1pPr>
              <a:defRPr sz="2850">
                <a:solidFill>
                  <a:schemeClr val="tx2"/>
                </a:solidFill>
              </a:defRPr>
            </a:lvl1pPr>
          </a:lstStyle>
          <a:p>
            <a:r>
              <a:rPr lang="en-US" dirty="0"/>
              <a:t>Click to edit Master title style</a:t>
            </a:r>
          </a:p>
        </p:txBody>
      </p:sp>
      <p:sp>
        <p:nvSpPr>
          <p:cNvPr id="11" name="Content Placeholder 2"/>
          <p:cNvSpPr>
            <a:spLocks noGrp="1"/>
          </p:cNvSpPr>
          <p:nvPr>
            <p:ph sz="half" idx="1"/>
          </p:nvPr>
        </p:nvSpPr>
        <p:spPr>
          <a:xfrm>
            <a:off x="958238" y="1348740"/>
            <a:ext cx="7543800" cy="33147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8454" y="4782741"/>
            <a:ext cx="283369" cy="28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648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976423"/>
            <a:ext cx="9144000" cy="4167077"/>
          </a:xfrm>
          <a:prstGeom prst="rect">
            <a:avLst/>
          </a:prstGeom>
        </p:spPr>
      </p:pic>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776755" y="4638102"/>
            <a:ext cx="1170644" cy="321927"/>
          </a:xfrm>
          <a:prstGeom prst="rect">
            <a:avLst/>
          </a:prstGeom>
        </p:spPr>
      </p:pic>
      <p:pic>
        <p:nvPicPr>
          <p:cNvPr id="3" name="Picture 2"/>
          <p:cNvPicPr>
            <a:picLocks noChangeAspect="1"/>
          </p:cNvPicPr>
          <p:nvPr userDrawn="1"/>
        </p:nvPicPr>
        <p:blipFill rotWithShape="1">
          <a:blip r:embed="rId12">
            <a:extLst>
              <a:ext uri="{28A0092B-C50C-407E-A947-70E740481C1C}">
                <a14:useLocalDpi xmlns:a14="http://schemas.microsoft.com/office/drawing/2010/main" val="0"/>
              </a:ext>
            </a:extLst>
          </a:blip>
          <a:srcRect t="37696" b="26749"/>
          <a:stretch/>
        </p:blipFill>
        <p:spPr>
          <a:xfrm>
            <a:off x="0" y="0"/>
            <a:ext cx="9144000" cy="1371600"/>
          </a:xfrm>
          <a:prstGeom prst="rect">
            <a:avLst/>
          </a:prstGeom>
        </p:spPr>
      </p:pic>
    </p:spTree>
  </p:cSld>
  <p:clrMap bg1="lt1" tx1="dk1" bg2="lt2" tx2="dk2" accent1="accent1" accent2="accent2" accent3="accent3" accent4="accent4" accent5="accent5" accent6="accent6" hlink="hlink" folHlink="folHlink"/>
  <p:sldLayoutIdLst>
    <p:sldLayoutId id="2147486530" r:id="rId1"/>
    <p:sldLayoutId id="2147486525" r:id="rId2"/>
    <p:sldLayoutId id="2147486526" r:id="rId3"/>
    <p:sldLayoutId id="2147486532" r:id="rId4"/>
    <p:sldLayoutId id="2147486533" r:id="rId5"/>
    <p:sldLayoutId id="2147486531" r:id="rId6"/>
    <p:sldLayoutId id="2147486534" r:id="rId7"/>
    <p:sldLayoutId id="2147486535" r:id="rId8"/>
  </p:sldLayoutIdLst>
  <p:transition spd="med">
    <p:fade/>
  </p:transition>
  <p:hf hdr="0" dt="0"/>
  <p:txStyles>
    <p:titleStyle>
      <a:lvl1pPr algn="l" rtl="0" eaLnBrk="1" fontAlgn="base" hangingPunct="1">
        <a:spcBef>
          <a:spcPct val="0"/>
        </a:spcBef>
        <a:spcAft>
          <a:spcPct val="0"/>
        </a:spcAft>
        <a:defRPr sz="2700" kern="1200">
          <a:solidFill>
            <a:schemeClr val="accent1"/>
          </a:solidFill>
          <a:latin typeface="+mj-lt"/>
          <a:ea typeface="ＭＳ Ｐゴシック" charset="0"/>
          <a:cs typeface="ＭＳ Ｐゴシック" charset="0"/>
        </a:defRPr>
      </a:lvl1pPr>
      <a:lvl2pPr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2pPr>
      <a:lvl3pPr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3pPr>
      <a:lvl4pPr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4pPr>
      <a:lvl5pPr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5pPr>
      <a:lvl6pPr marL="342900"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6pPr>
      <a:lvl7pPr marL="685800"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7pPr>
      <a:lvl8pPr marL="1028700"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8pPr>
      <a:lvl9pPr marL="1371600"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9pPr>
    </p:titleStyle>
    <p:bodyStyle>
      <a:lvl1pPr marL="171450" indent="-171450" algn="l" rtl="0" eaLnBrk="1" fontAlgn="base" hangingPunct="1">
        <a:spcBef>
          <a:spcPts val="1350"/>
        </a:spcBef>
        <a:spcAft>
          <a:spcPct val="0"/>
        </a:spcAft>
        <a:buClr>
          <a:schemeClr val="accent1"/>
        </a:buClr>
        <a:buSzPct val="100000"/>
        <a:buFont typeface="Wingdings 2" charset="0"/>
        <a:buChar char="¡"/>
        <a:defRPr sz="1500" kern="1200">
          <a:solidFill>
            <a:schemeClr val="tx2"/>
          </a:solidFill>
          <a:latin typeface="+mn-lt"/>
          <a:ea typeface="ＭＳ Ｐゴシック" charset="0"/>
          <a:cs typeface="ＭＳ Ｐゴシック" charset="0"/>
        </a:defRPr>
      </a:lvl1pPr>
      <a:lvl2pPr marL="342900" indent="-171450" algn="l" rtl="0" eaLnBrk="1" fontAlgn="base" hangingPunct="1">
        <a:spcBef>
          <a:spcPts val="45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2pPr>
      <a:lvl3pPr marL="514350" indent="-171450" algn="l" rtl="0" eaLnBrk="1" fontAlgn="base" hangingPunct="1">
        <a:spcBef>
          <a:spcPts val="45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3pPr>
      <a:lvl4pPr marL="685800" indent="-171450" algn="l" rtl="0" eaLnBrk="1" fontAlgn="base" hangingPunct="1">
        <a:spcBef>
          <a:spcPts val="45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4pPr>
      <a:lvl5pPr marL="857250" indent="-171450" algn="l" rtl="0" eaLnBrk="1" fontAlgn="base" hangingPunct="1">
        <a:spcBef>
          <a:spcPts val="45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5pPr>
      <a:lvl6pPr marL="1033463" indent="-171450" algn="l" defTabSz="685800" rtl="0" eaLnBrk="1" latinLnBrk="0" hangingPunct="1">
        <a:spcBef>
          <a:spcPct val="20000"/>
        </a:spcBef>
        <a:buClr>
          <a:schemeClr val="accent1">
            <a:lumMod val="50000"/>
          </a:schemeClr>
        </a:buClr>
        <a:buFont typeface="Wingdings 2" pitchFamily="18" charset="2"/>
        <a:buChar char=""/>
        <a:defRPr lang="en-US" sz="1350" kern="1200" dirty="0" smtClean="0">
          <a:solidFill>
            <a:schemeClr val="tx2"/>
          </a:solidFill>
          <a:latin typeface="+mn-lt"/>
          <a:ea typeface="+mn-ea"/>
          <a:cs typeface="+mn-cs"/>
        </a:defRPr>
      </a:lvl6pPr>
      <a:lvl7pPr marL="1202531" indent="-171450" algn="l" defTabSz="685800" rtl="0" eaLnBrk="1" latinLnBrk="0" hangingPunct="1">
        <a:spcBef>
          <a:spcPct val="20000"/>
        </a:spcBef>
        <a:buClr>
          <a:schemeClr val="accent1"/>
        </a:buClr>
        <a:buFont typeface="Wingdings 2" pitchFamily="18" charset="2"/>
        <a:buChar char=""/>
        <a:defRPr lang="en-US" sz="1350" kern="1200" dirty="0" smtClean="0">
          <a:solidFill>
            <a:schemeClr val="tx2"/>
          </a:solidFill>
          <a:latin typeface="+mn-lt"/>
          <a:ea typeface="+mn-ea"/>
          <a:cs typeface="+mn-cs"/>
        </a:defRPr>
      </a:lvl7pPr>
      <a:lvl8pPr marL="1372791" indent="-171450" algn="l" defTabSz="685800" rtl="0" eaLnBrk="1" latinLnBrk="0" hangingPunct="1">
        <a:spcBef>
          <a:spcPct val="20000"/>
        </a:spcBef>
        <a:buClr>
          <a:schemeClr val="accent1">
            <a:lumMod val="50000"/>
          </a:schemeClr>
        </a:buClr>
        <a:buFont typeface="Wingdings 2" pitchFamily="18" charset="2"/>
        <a:buChar char=""/>
        <a:defRPr lang="en-US" sz="1350" kern="1200" dirty="0" smtClean="0">
          <a:solidFill>
            <a:schemeClr val="tx2"/>
          </a:solidFill>
          <a:latin typeface="+mn-lt"/>
          <a:ea typeface="+mn-ea"/>
          <a:cs typeface="+mn-cs"/>
        </a:defRPr>
      </a:lvl8pPr>
      <a:lvl9pPr marL="1543050" indent="-171450" algn="l" defTabSz="685800" rtl="0" eaLnBrk="1" latinLnBrk="0" hangingPunct="1">
        <a:spcBef>
          <a:spcPct val="20000"/>
        </a:spcBef>
        <a:buClr>
          <a:schemeClr val="accent1"/>
        </a:buClr>
        <a:buFont typeface="Wingdings 2" pitchFamily="18" charset="2"/>
        <a:buChar char=""/>
        <a:defRPr lang="en-US" sz="1350" kern="1200" dirty="0">
          <a:solidFill>
            <a:schemeClr val="tx2"/>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leginfo.legislature.ca.gov/faces/codes_displayText.xhtml?division=2.&amp;chapter=9.&amp;part=1.&amp;lawCode=GOV&amp;title=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calcities.org/resource/open-public-v-a-guide-to-the-ralph-m.-brown-ac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5"/>
          <p:cNvSpPr txBox="1">
            <a:spLocks noGrp="1"/>
          </p:cNvSpPr>
          <p:nvPr>
            <p:ph type="ctrTitle"/>
          </p:nvPr>
        </p:nvSpPr>
        <p:spPr>
          <a:prstGeom prst="rect">
            <a:avLst/>
          </a:prstGeom>
        </p:spPr>
        <p:txBody>
          <a:bodyPr spcFirstLastPara="1" vert="horz" wrap="square" lIns="91425" tIns="91425" rIns="91425" bIns="91425" numCol="1" anchor="b" anchorCtr="0" compatLnSpc="1">
            <a:prstTxWarp prst="textNoShape">
              <a:avLst/>
            </a:prstTxWarp>
            <a:normAutofit/>
          </a:bodyPr>
          <a:lstStyle/>
          <a:p>
            <a:r>
              <a:rPr lang="en" sz="4500" dirty="0"/>
              <a:t>Open Meetings: Brown Act </a:t>
            </a:r>
            <a:endParaRPr sz="4500" dirty="0"/>
          </a:p>
        </p:txBody>
      </p:sp>
      <p:sp>
        <p:nvSpPr>
          <p:cNvPr id="5" name="Subtitle 4">
            <a:extLst>
              <a:ext uri="{FF2B5EF4-FFF2-40B4-BE49-F238E27FC236}">
                <a16:creationId xmlns:a16="http://schemas.microsoft.com/office/drawing/2014/main" id="{FAF2ED3C-3184-B7DE-EE4F-F5A3A7947087}"/>
              </a:ext>
            </a:extLst>
          </p:cNvPr>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4"/>
          <p:cNvSpPr txBox="1">
            <a:spLocks noGrp="1"/>
          </p:cNvSpPr>
          <p:nvPr>
            <p:ph type="title"/>
          </p:nvPr>
        </p:nvSpPr>
        <p:spPr>
          <a:prstGeom prst="rect">
            <a:avLst/>
          </a:prstGeom>
        </p:spPr>
        <p:txBody>
          <a:bodyPr spcFirstLastPara="1" vert="horz" wrap="square" lIns="91425" tIns="91425" rIns="91425" bIns="91425" numCol="1" anchor="ctr" anchorCtr="0" compatLnSpc="1">
            <a:prstTxWarp prst="textNoShape">
              <a:avLst/>
            </a:prstTxWarp>
            <a:normAutofit/>
          </a:bodyPr>
          <a:lstStyle/>
          <a:p>
            <a:r>
              <a:rPr lang="en"/>
              <a:t>WHAT? </a:t>
            </a:r>
            <a:endParaRPr/>
          </a:p>
        </p:txBody>
      </p:sp>
      <p:pic>
        <p:nvPicPr>
          <p:cNvPr id="3" name="Content Placeholder 2">
            <a:extLst>
              <a:ext uri="{FF2B5EF4-FFF2-40B4-BE49-F238E27FC236}">
                <a16:creationId xmlns:a16="http://schemas.microsoft.com/office/drawing/2014/main" id="{778204AD-885B-4203-A47D-718EE7F6CC2B}"/>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1557337" y="2091531"/>
            <a:ext cx="5715000" cy="2286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5"/>
          <p:cNvSpPr txBox="1">
            <a:spLocks noGrp="1"/>
          </p:cNvSpPr>
          <p:nvPr>
            <p:ph type="title"/>
          </p:nvPr>
        </p:nvSpPr>
        <p:spPr>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a:buSzPts val="4400"/>
            </a:pPr>
            <a:r>
              <a:rPr lang="en" sz="3000" dirty="0">
                <a:ea typeface="Calibri"/>
                <a:cs typeface="Calibri"/>
                <a:sym typeface="Calibri"/>
              </a:rPr>
              <a:t>MEETINGS</a:t>
            </a:r>
            <a:endParaRPr sz="3000" dirty="0">
              <a:ea typeface="Calibri"/>
              <a:cs typeface="Calibri"/>
              <a:sym typeface="Calibri"/>
            </a:endParaRPr>
          </a:p>
        </p:txBody>
      </p:sp>
      <p:sp>
        <p:nvSpPr>
          <p:cNvPr id="302" name="Google Shape;302;p55"/>
          <p:cNvSpPr txBox="1">
            <a:spLocks noGrp="1"/>
          </p:cNvSpPr>
          <p:nvPr>
            <p:ph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0" indent="0">
              <a:spcBef>
                <a:spcPts val="0"/>
              </a:spcBef>
              <a:spcAft>
                <a:spcPts val="0"/>
              </a:spcAft>
              <a:buClr>
                <a:srgbClr val="C0504D"/>
              </a:buClr>
              <a:buSzPts val="1920"/>
              <a:buNone/>
            </a:pPr>
            <a:r>
              <a:rPr lang="en" sz="2200" dirty="0">
                <a:solidFill>
                  <a:srgbClr val="000000"/>
                </a:solidFill>
                <a:latin typeface="Calibri"/>
                <a:ea typeface="Calibri"/>
                <a:cs typeface="Calibri"/>
                <a:sym typeface="Calibri"/>
              </a:rPr>
              <a:t>“All </a:t>
            </a:r>
            <a:r>
              <a:rPr lang="en" sz="2200" u="sng" dirty="0">
                <a:solidFill>
                  <a:srgbClr val="810000"/>
                </a:solidFill>
                <a:latin typeface="Calibri"/>
                <a:ea typeface="Calibri"/>
                <a:cs typeface="Calibri"/>
                <a:sym typeface="Calibri"/>
              </a:rPr>
              <a:t>meetings</a:t>
            </a:r>
            <a:r>
              <a:rPr lang="en" sz="2200" dirty="0">
                <a:solidFill>
                  <a:srgbClr val="000000"/>
                </a:solidFill>
                <a:latin typeface="Calibri"/>
                <a:ea typeface="Calibri"/>
                <a:cs typeface="Calibri"/>
                <a:sym typeface="Calibri"/>
              </a:rPr>
              <a:t> of </a:t>
            </a:r>
            <a:r>
              <a:rPr lang="en" sz="2200" dirty="0">
                <a:latin typeface="Calibri"/>
                <a:ea typeface="Calibri"/>
                <a:cs typeface="Calibri"/>
                <a:sym typeface="Calibri"/>
              </a:rPr>
              <a:t>the legislative body </a:t>
            </a:r>
            <a:r>
              <a:rPr lang="en" sz="2200" dirty="0">
                <a:solidFill>
                  <a:srgbClr val="000000"/>
                </a:solidFill>
                <a:latin typeface="Calibri"/>
                <a:ea typeface="Calibri"/>
                <a:cs typeface="Calibri"/>
                <a:sym typeface="Calibri"/>
              </a:rPr>
              <a:t>of a local agency shall be open and public, and all persons shall be permitted to attend any </a:t>
            </a:r>
            <a:r>
              <a:rPr lang="en" sz="2200" u="sng" dirty="0">
                <a:solidFill>
                  <a:srgbClr val="810000"/>
                </a:solidFill>
                <a:latin typeface="Calibri"/>
                <a:ea typeface="Calibri"/>
                <a:cs typeface="Calibri"/>
                <a:sym typeface="Calibri"/>
              </a:rPr>
              <a:t>meeting</a:t>
            </a:r>
            <a:r>
              <a:rPr lang="en" sz="2200" dirty="0">
                <a:solidFill>
                  <a:srgbClr val="000000"/>
                </a:solidFill>
                <a:latin typeface="Calibri"/>
                <a:ea typeface="Calibri"/>
                <a:cs typeface="Calibri"/>
                <a:sym typeface="Calibri"/>
              </a:rPr>
              <a:t> of the </a:t>
            </a:r>
            <a:r>
              <a:rPr lang="en" sz="2200" dirty="0">
                <a:latin typeface="Calibri"/>
                <a:ea typeface="Calibri"/>
                <a:cs typeface="Calibri"/>
                <a:sym typeface="Calibri"/>
              </a:rPr>
              <a:t>legislative body </a:t>
            </a:r>
            <a:r>
              <a:rPr lang="en" sz="2200" dirty="0">
                <a:solidFill>
                  <a:srgbClr val="000000"/>
                </a:solidFill>
                <a:latin typeface="Calibri"/>
                <a:ea typeface="Calibri"/>
                <a:cs typeface="Calibri"/>
                <a:sym typeface="Calibri"/>
              </a:rPr>
              <a:t>of a local agency, except as otherwise provided in this chapter.”				    		  		 -GC Section 54953(a)</a:t>
            </a:r>
            <a:endParaRPr sz="2200" dirty="0"/>
          </a:p>
          <a:p>
            <a:pPr marL="137156" indent="0">
              <a:spcBef>
                <a:spcPts val="640"/>
              </a:spcBef>
              <a:spcAft>
                <a:spcPts val="0"/>
              </a:spcAft>
              <a:buSzPts val="2720"/>
              <a:buNone/>
            </a:pPr>
            <a:endParaRPr sz="3200" dirty="0">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6"/>
          <p:cNvSpPr txBox="1">
            <a:spLocks noGrp="1"/>
          </p:cNvSpPr>
          <p:nvPr>
            <p:ph type="title"/>
          </p:nvPr>
        </p:nvSpPr>
        <p:spPr>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a:buSzPts val="4400"/>
            </a:pPr>
            <a:r>
              <a:rPr lang="en" sz="3000" dirty="0">
                <a:ea typeface="Calibri"/>
                <a:cs typeface="Calibri"/>
                <a:sym typeface="Calibri"/>
              </a:rPr>
              <a:t>What is a “Meeting?” </a:t>
            </a:r>
            <a:endParaRPr sz="3000" dirty="0">
              <a:ea typeface="Calibri"/>
              <a:cs typeface="Calibri"/>
              <a:sym typeface="Calibri"/>
            </a:endParaRPr>
          </a:p>
        </p:txBody>
      </p:sp>
      <p:sp>
        <p:nvSpPr>
          <p:cNvPr id="309" name="Google Shape;309;p56"/>
          <p:cNvSpPr txBox="1">
            <a:spLocks noGrp="1"/>
          </p:cNvSpPr>
          <p:nvPr>
            <p:ph idx="1"/>
          </p:nvPr>
        </p:nvSpPr>
        <p:spPr>
          <a:prstGeom prst="rect">
            <a:avLst/>
          </a:prstGeom>
          <a:noFill/>
          <a:ln>
            <a:noFill/>
          </a:ln>
        </p:spPr>
        <p:txBody>
          <a:bodyPr spcFirstLastPara="1" vert="horz" wrap="square" lIns="91425" tIns="45700" rIns="91425" bIns="45700" numCol="1" anchor="t" anchorCtr="0" compatLnSpc="1">
            <a:prstTxWarp prst="textNoShape">
              <a:avLst/>
            </a:prstTxWarp>
            <a:normAutofit fontScale="85000" lnSpcReduction="20000"/>
          </a:bodyPr>
          <a:lstStyle/>
          <a:p>
            <a:pPr marL="137156" indent="-151127">
              <a:spcBef>
                <a:spcPts val="0"/>
              </a:spcBef>
              <a:spcAft>
                <a:spcPts val="0"/>
              </a:spcAft>
              <a:buSzPct val="107207"/>
            </a:pPr>
            <a:r>
              <a:rPr lang="en" sz="2400">
                <a:latin typeface="Calibri"/>
                <a:ea typeface="Calibri"/>
                <a:cs typeface="Calibri"/>
                <a:sym typeface="Calibri"/>
              </a:rPr>
              <a:t>“Any congregation of a majority of the members of a legislative body at the same time and location to </a:t>
            </a:r>
            <a:r>
              <a:rPr lang="en" sz="2400" u="sng">
                <a:solidFill>
                  <a:srgbClr val="0070C0"/>
                </a:solidFill>
                <a:latin typeface="Calibri"/>
                <a:ea typeface="Calibri"/>
                <a:cs typeface="Calibri"/>
                <a:sym typeface="Calibri"/>
              </a:rPr>
              <a:t>hear, discuss, deliberate, or take action</a:t>
            </a:r>
            <a:r>
              <a:rPr lang="en" sz="2400">
                <a:latin typeface="Calibri"/>
                <a:ea typeface="Calibri"/>
                <a:cs typeface="Calibri"/>
                <a:sym typeface="Calibri"/>
              </a:rPr>
              <a:t> upon any item that is within the subject matter jurisdiction of the legislative body.”      				           </a:t>
            </a:r>
            <a:endParaRPr/>
          </a:p>
          <a:p>
            <a:pPr marL="0" indent="0">
              <a:spcBef>
                <a:spcPts val="0"/>
              </a:spcBef>
              <a:spcAft>
                <a:spcPts val="0"/>
              </a:spcAft>
              <a:buSzPct val="107207"/>
              <a:buNone/>
            </a:pPr>
            <a:r>
              <a:rPr lang="en" sz="2400">
                <a:latin typeface="Calibri"/>
                <a:ea typeface="Calibri"/>
                <a:cs typeface="Calibri"/>
                <a:sym typeface="Calibri"/>
              </a:rPr>
              <a:t>                                                                            </a:t>
            </a:r>
            <a:r>
              <a:rPr lang="en" sz="2200">
                <a:latin typeface="Calibri"/>
                <a:ea typeface="Calibri"/>
                <a:cs typeface="Calibri"/>
                <a:sym typeface="Calibri"/>
              </a:rPr>
              <a:t>- GC Section 54952.2(a)</a:t>
            </a:r>
            <a:endParaRPr/>
          </a:p>
          <a:p>
            <a:pPr marL="0" indent="0">
              <a:spcBef>
                <a:spcPts val="0"/>
              </a:spcBef>
              <a:spcAft>
                <a:spcPts val="0"/>
              </a:spcAft>
              <a:buSzPct val="116953"/>
              <a:buNone/>
            </a:pPr>
            <a:endParaRPr sz="2200">
              <a:latin typeface="Calibri"/>
              <a:ea typeface="Calibri"/>
              <a:cs typeface="Calibri"/>
              <a:sym typeface="Calibri"/>
            </a:endParaRPr>
          </a:p>
          <a:p>
            <a:pPr marL="137156" indent="-151127">
              <a:spcBef>
                <a:spcPts val="560"/>
              </a:spcBef>
              <a:spcAft>
                <a:spcPts val="0"/>
              </a:spcAft>
              <a:buSzPct val="107207"/>
            </a:pPr>
            <a:r>
              <a:rPr lang="en" sz="2400">
                <a:latin typeface="Calibri"/>
                <a:ea typeface="Calibri"/>
                <a:cs typeface="Calibri"/>
                <a:sym typeface="Calibri"/>
              </a:rPr>
              <a:t>The Brown Act is not limited to “meetings” where a final decision is made!</a:t>
            </a:r>
            <a:endParaRPr sz="1600"/>
          </a:p>
          <a:p>
            <a:pPr marL="548627" lvl="2" indent="-160016">
              <a:spcBef>
                <a:spcPts val="560"/>
              </a:spcBef>
              <a:spcAft>
                <a:spcPts val="0"/>
              </a:spcAft>
              <a:buSzPct val="113513"/>
            </a:pPr>
            <a:r>
              <a:rPr lang="en" sz="2400">
                <a:latin typeface="Calibri"/>
                <a:ea typeface="Calibri"/>
                <a:cs typeface="Calibri"/>
                <a:sym typeface="Calibri"/>
              </a:rPr>
              <a:t>“HEAR”</a:t>
            </a:r>
            <a:endParaRPr sz="1400"/>
          </a:p>
          <a:p>
            <a:pPr marL="548627" lvl="2" indent="-160016">
              <a:spcBef>
                <a:spcPts val="560"/>
              </a:spcBef>
              <a:spcAft>
                <a:spcPts val="0"/>
              </a:spcAft>
              <a:buSzPct val="113513"/>
            </a:pPr>
            <a:r>
              <a:rPr lang="en" sz="2400">
                <a:latin typeface="Calibri"/>
                <a:ea typeface="Calibri"/>
                <a:cs typeface="Calibri"/>
                <a:sym typeface="Calibri"/>
              </a:rPr>
              <a:t>“DISCUSS” </a:t>
            </a:r>
            <a:endParaRPr sz="1400"/>
          </a:p>
          <a:p>
            <a:pPr marL="548627" lvl="2" indent="-160016">
              <a:spcBef>
                <a:spcPts val="560"/>
              </a:spcBef>
              <a:spcAft>
                <a:spcPts val="0"/>
              </a:spcAft>
              <a:buSzPct val="113513"/>
            </a:pPr>
            <a:r>
              <a:rPr lang="en" sz="2400">
                <a:latin typeface="Calibri"/>
                <a:ea typeface="Calibri"/>
                <a:cs typeface="Calibri"/>
                <a:sym typeface="Calibri"/>
              </a:rPr>
              <a:t>“DELIBERATE”</a:t>
            </a:r>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7"/>
          <p:cNvSpPr txBox="1">
            <a:spLocks noGrp="1"/>
          </p:cNvSpPr>
          <p:nvPr>
            <p:ph type="title"/>
          </p:nvPr>
        </p:nvSpPr>
        <p:spPr>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algn="ctr">
              <a:buSzPts val="4400"/>
            </a:pPr>
            <a:r>
              <a:rPr lang="en" sz="3000" dirty="0">
                <a:ea typeface="Calibri"/>
                <a:cs typeface="Calibri"/>
                <a:sym typeface="Calibri"/>
              </a:rPr>
              <a:t>Serial Meetings </a:t>
            </a:r>
            <a:endParaRPr sz="3000" dirty="0">
              <a:ea typeface="Calibri"/>
              <a:cs typeface="Calibri"/>
              <a:sym typeface="Calibri"/>
            </a:endParaRPr>
          </a:p>
        </p:txBody>
      </p:sp>
      <p:sp>
        <p:nvSpPr>
          <p:cNvPr id="316" name="Google Shape;316;p57"/>
          <p:cNvSpPr txBox="1">
            <a:spLocks noGrp="1"/>
          </p:cNvSpPr>
          <p:nvPr>
            <p:ph idx="1"/>
          </p:nvPr>
        </p:nvSpPr>
        <p:spPr>
          <a:prstGeom prst="rect">
            <a:avLst/>
          </a:prstGeom>
          <a:noFill/>
          <a:ln>
            <a:noFill/>
          </a:ln>
        </p:spPr>
        <p:txBody>
          <a:bodyPr spcFirstLastPara="1" vert="horz" wrap="square" lIns="91425" tIns="45700" rIns="91425" bIns="45700" numCol="1" anchor="t" anchorCtr="0" compatLnSpc="1">
            <a:prstTxWarp prst="textNoShape">
              <a:avLst/>
            </a:prstTxWarp>
            <a:normAutofit fontScale="92500" lnSpcReduction="10000"/>
          </a:bodyPr>
          <a:lstStyle/>
          <a:p>
            <a:pPr marL="137156" indent="-139823">
              <a:spcBef>
                <a:spcPts val="0"/>
              </a:spcBef>
              <a:spcAft>
                <a:spcPts val="0"/>
              </a:spcAft>
              <a:buSzPts val="2202"/>
            </a:pPr>
            <a:r>
              <a:rPr lang="en" sz="2200" dirty="0">
                <a:latin typeface="Calibri"/>
                <a:ea typeface="Calibri"/>
                <a:cs typeface="Calibri"/>
                <a:sym typeface="Calibri"/>
              </a:rPr>
              <a:t>“A majority of the members of a legislative body shall not…use a series of communications of any kind, directly or through intermediaries, to discuss, deliberate, or take action on any item of business that is within the subject matter jurisdiction of the legislative body.”                                                                                          </a:t>
            </a:r>
            <a:endParaRPr dirty="0"/>
          </a:p>
          <a:p>
            <a:pPr marL="0" indent="0">
              <a:spcBef>
                <a:spcPts val="0"/>
              </a:spcBef>
              <a:spcAft>
                <a:spcPts val="0"/>
              </a:spcAft>
              <a:buSzPts val="2202"/>
              <a:buNone/>
            </a:pPr>
            <a:r>
              <a:rPr lang="en" sz="2200" dirty="0">
                <a:latin typeface="Calibri"/>
                <a:ea typeface="Calibri"/>
                <a:cs typeface="Calibri"/>
                <a:sym typeface="Calibri"/>
              </a:rPr>
              <a:t>                                                                   -  GC Section 54952.2(b)(1)</a:t>
            </a:r>
            <a:endParaRPr sz="2200" dirty="0"/>
          </a:p>
          <a:p>
            <a:pPr marL="137156" indent="-139823">
              <a:spcBef>
                <a:spcPts val="518"/>
              </a:spcBef>
              <a:spcAft>
                <a:spcPts val="0"/>
              </a:spcAft>
              <a:buSzPts val="2202"/>
            </a:pPr>
            <a:r>
              <a:rPr lang="en" sz="2200" dirty="0">
                <a:latin typeface="Calibri"/>
                <a:ea typeface="Calibri"/>
                <a:cs typeface="Calibri"/>
                <a:sym typeface="Calibri"/>
              </a:rPr>
              <a:t>Common Types of Serial Meetings:	</a:t>
            </a:r>
            <a:endParaRPr sz="2200" dirty="0"/>
          </a:p>
          <a:p>
            <a:pPr marL="342892" lvl="1" indent="-139823">
              <a:spcBef>
                <a:spcPts val="518"/>
              </a:spcBef>
              <a:spcAft>
                <a:spcPts val="0"/>
              </a:spcAft>
              <a:buSzPts val="2202"/>
            </a:pPr>
            <a:r>
              <a:rPr lang="en" sz="2200" dirty="0">
                <a:latin typeface="Calibri"/>
                <a:ea typeface="Calibri"/>
                <a:cs typeface="Calibri"/>
                <a:sym typeface="Calibri"/>
              </a:rPr>
              <a:t>Daisy Chain</a:t>
            </a:r>
            <a:endParaRPr sz="2200" dirty="0"/>
          </a:p>
          <a:p>
            <a:pPr marL="342892" lvl="1" indent="-139823">
              <a:spcBef>
                <a:spcPts val="518"/>
              </a:spcBef>
              <a:spcAft>
                <a:spcPts val="0"/>
              </a:spcAft>
              <a:buSzPts val="2202"/>
            </a:pPr>
            <a:r>
              <a:rPr lang="en" sz="2200" dirty="0">
                <a:latin typeface="Calibri"/>
                <a:ea typeface="Calibri"/>
                <a:cs typeface="Calibri"/>
                <a:sym typeface="Calibri"/>
              </a:rPr>
              <a:t>Hub and Spoke</a:t>
            </a:r>
            <a:endParaRPr sz="2200" dirty="0"/>
          </a:p>
          <a:p>
            <a:pPr marL="342892" lvl="1" indent="-139823">
              <a:spcBef>
                <a:spcPts val="518"/>
              </a:spcBef>
              <a:spcAft>
                <a:spcPts val="0"/>
              </a:spcAft>
              <a:buSzPts val="2202"/>
            </a:pPr>
            <a:r>
              <a:rPr lang="en" sz="2200" dirty="0">
                <a:latin typeface="Calibri"/>
                <a:ea typeface="Calibri"/>
                <a:cs typeface="Calibri"/>
                <a:sym typeface="Calibri"/>
              </a:rPr>
              <a:t>Email</a:t>
            </a:r>
            <a:endParaRPr sz="2200" dirty="0"/>
          </a:p>
        </p:txBody>
      </p:sp>
      <p:pic>
        <p:nvPicPr>
          <p:cNvPr id="318" name="Google Shape;318;p57" descr="Image of box of cereal "/>
          <p:cNvPicPr preferRelativeResize="0"/>
          <p:nvPr/>
        </p:nvPicPr>
        <p:blipFill rotWithShape="1">
          <a:blip r:embed="rId3">
            <a:alphaModFix/>
          </a:blip>
          <a:srcRect/>
          <a:stretch/>
        </p:blipFill>
        <p:spPr>
          <a:xfrm>
            <a:off x="1744211" y="249207"/>
            <a:ext cx="761241" cy="1043476"/>
          </a:xfrm>
          <a:prstGeom prst="rect">
            <a:avLst/>
          </a:prstGeom>
          <a:noFill/>
          <a:ln w="12700" cap="flat" cmpd="sng">
            <a:solidFill>
              <a:schemeClr val="accent1"/>
            </a:solidFill>
            <a:prstDash val="solid"/>
            <a:round/>
            <a:headEnd type="none" w="sm" len="sm"/>
            <a:tailEnd type="none" w="sm" len="sm"/>
          </a:ln>
        </p:spPr>
      </p:pic>
      <p:pic>
        <p:nvPicPr>
          <p:cNvPr id="317" name="Google Shape;317;p57" descr="Image of box of cereal "/>
          <p:cNvPicPr preferRelativeResize="0"/>
          <p:nvPr/>
        </p:nvPicPr>
        <p:blipFill rotWithShape="1">
          <a:blip r:embed="rId4">
            <a:alphaModFix/>
          </a:blip>
          <a:srcRect/>
          <a:stretch/>
        </p:blipFill>
        <p:spPr>
          <a:xfrm>
            <a:off x="6905777" y="292964"/>
            <a:ext cx="698652" cy="1007476"/>
          </a:xfrm>
          <a:prstGeom prst="rect">
            <a:avLst/>
          </a:prstGeom>
          <a:noFill/>
          <a:ln w="12700" cap="flat" cmpd="sng">
            <a:solidFill>
              <a:schemeClr val="accent1"/>
            </a:solidFill>
            <a:prstDash val="solid"/>
            <a:round/>
            <a:headEnd type="none" w="sm" len="sm"/>
            <a:tailEnd type="none" w="sm" len="sm"/>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8"/>
          <p:cNvSpPr txBox="1">
            <a:spLocks noGrp="1"/>
          </p:cNvSpPr>
          <p:nvPr>
            <p:ph type="title"/>
          </p:nvPr>
        </p:nvSpPr>
        <p:spPr>
          <a:prstGeom prst="rect">
            <a:avLst/>
          </a:prstGeom>
          <a:noFill/>
          <a:ln>
            <a:noFill/>
          </a:ln>
        </p:spPr>
        <p:txBody>
          <a:bodyPr spcFirstLastPara="1" vert="horz" wrap="square" lIns="68575" tIns="34275" rIns="68575" bIns="34275" numCol="1" anchor="b" anchorCtr="0" compatLnSpc="1">
            <a:prstTxWarp prst="textNoShape">
              <a:avLst/>
            </a:prstTxWarp>
            <a:normAutofit/>
          </a:bodyPr>
          <a:lstStyle/>
          <a:p>
            <a:r>
              <a:rPr lang="en" dirty="0"/>
              <a:t>Brown Act Key Requirements</a:t>
            </a:r>
            <a:endParaRPr dirty="0"/>
          </a:p>
        </p:txBody>
      </p:sp>
      <p:sp>
        <p:nvSpPr>
          <p:cNvPr id="326" name="Google Shape;326;p58"/>
          <p:cNvSpPr txBox="1">
            <a:spLocks noGrp="1"/>
          </p:cNvSpPr>
          <p:nvPr>
            <p:ph idx="1"/>
          </p:nvPr>
        </p:nvSpPr>
        <p:spPr>
          <a:prstGeom prst="rect">
            <a:avLst/>
          </a:prstGeom>
          <a:noFill/>
          <a:ln>
            <a:noFill/>
          </a:ln>
        </p:spPr>
        <p:txBody>
          <a:bodyPr spcFirstLastPara="1" vert="horz" wrap="square" lIns="68575" tIns="34275" rIns="68575" bIns="34275" numCol="1" anchor="t" anchorCtr="0" compatLnSpc="1">
            <a:prstTxWarp prst="textNoShape">
              <a:avLst/>
            </a:prstTxWarp>
            <a:normAutofit fontScale="62500" lnSpcReduction="20000"/>
          </a:bodyPr>
          <a:lstStyle/>
          <a:p>
            <a:pPr marL="177796" indent="-174144">
              <a:spcBef>
                <a:spcPts val="0"/>
              </a:spcBef>
            </a:pPr>
            <a:r>
              <a:rPr lang="en"/>
              <a:t>Agenda posted 72 hours in advance</a:t>
            </a:r>
            <a:endParaRPr/>
          </a:p>
          <a:p>
            <a:pPr marL="177796" indent="-174144"/>
            <a:r>
              <a:rPr lang="en"/>
              <a:t>Specify time and location of meeting</a:t>
            </a:r>
            <a:endParaRPr/>
          </a:p>
          <a:p>
            <a:pPr marL="177796" indent="-174144"/>
            <a:r>
              <a:rPr lang="en"/>
              <a:t>Posted in a location that is freely accessible to members of the public and on committee website (if there is one)</a:t>
            </a:r>
            <a:endParaRPr/>
          </a:p>
          <a:p>
            <a:pPr marL="177796" indent="-174144"/>
            <a:r>
              <a:rPr lang="en"/>
              <a:t>Provide opportunity for members of the public to attend and address the legislative body</a:t>
            </a:r>
            <a:endParaRPr/>
          </a:p>
          <a:p>
            <a:pPr marL="177796" indent="-174144"/>
            <a:r>
              <a:rPr lang="en"/>
              <a:t>Only deliberate on items on the agenda</a:t>
            </a:r>
            <a:endParaRPr/>
          </a:p>
          <a:p>
            <a:pPr marL="177796" indent="-174144"/>
            <a:r>
              <a:rPr lang="en"/>
              <a:t>Publicly report any action taken and vote of each member present</a:t>
            </a:r>
            <a:endParaRPr/>
          </a:p>
          <a:p>
            <a:pPr marL="520687" lvl="1" indent="-175097">
              <a:buSzPct val="105555"/>
            </a:pPr>
            <a:r>
              <a:rPr lang="en"/>
              <a:t>No secret ballots for actions</a:t>
            </a:r>
            <a:endParaRPr/>
          </a:p>
          <a:p>
            <a:pPr marL="177796" indent="-50799">
              <a:buNone/>
            </a:pPr>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1"/>
          <p:cNvSpPr txBox="1">
            <a:spLocks noGrp="1"/>
          </p:cNvSpPr>
          <p:nvPr>
            <p:ph type="title"/>
          </p:nvPr>
        </p:nvSpPr>
        <p:spPr>
          <a:prstGeom prst="rect">
            <a:avLst/>
          </a:prstGeom>
        </p:spPr>
        <p:txBody>
          <a:bodyPr spcFirstLastPara="1" vert="horz" wrap="square" lIns="91425" tIns="91425" rIns="91425" bIns="91425" numCol="1" anchor="ctr" anchorCtr="0" compatLnSpc="1">
            <a:prstTxWarp prst="textNoShape">
              <a:avLst/>
            </a:prstTxWarp>
            <a:normAutofit/>
          </a:bodyPr>
          <a:lstStyle/>
          <a:p>
            <a:r>
              <a:rPr lang="en"/>
              <a:t>WHEN? </a:t>
            </a:r>
            <a:endParaRPr/>
          </a:p>
        </p:txBody>
      </p:sp>
      <p:pic>
        <p:nvPicPr>
          <p:cNvPr id="3" name="Content Placeholder 2">
            <a:extLst>
              <a:ext uri="{FF2B5EF4-FFF2-40B4-BE49-F238E27FC236}">
                <a16:creationId xmlns:a16="http://schemas.microsoft.com/office/drawing/2014/main" id="{2D9B21F1-ECB4-4879-9E06-958CA0633645}"/>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3252787" y="2802731"/>
            <a:ext cx="2324100" cy="863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3"/>
          <p:cNvSpPr txBox="1">
            <a:spLocks noGrp="1"/>
          </p:cNvSpPr>
          <p:nvPr>
            <p:ph type="title"/>
          </p:nvPr>
        </p:nvSpPr>
        <p:spPr>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a:buSzPts val="4400"/>
            </a:pPr>
            <a:r>
              <a:rPr lang="en" sz="3000" dirty="0">
                <a:ea typeface="Calibri"/>
                <a:cs typeface="Calibri"/>
                <a:sym typeface="Calibri"/>
              </a:rPr>
              <a:t>The Public’s Place at the Table (1)</a:t>
            </a:r>
            <a:endParaRPr sz="3000" dirty="0">
              <a:ea typeface="Calibri"/>
              <a:cs typeface="Calibri"/>
              <a:sym typeface="Calibri"/>
            </a:endParaRPr>
          </a:p>
        </p:txBody>
      </p:sp>
      <p:sp>
        <p:nvSpPr>
          <p:cNvPr id="363" name="Google Shape;363;p63"/>
          <p:cNvSpPr txBox="1">
            <a:spLocks noGrp="1"/>
          </p:cNvSpPr>
          <p:nvPr>
            <p:ph idx="1"/>
          </p:nvPr>
        </p:nvSpPr>
        <p:spPr>
          <a:prstGeom prst="rect">
            <a:avLst/>
          </a:prstGeom>
          <a:noFill/>
          <a:ln>
            <a:noFill/>
          </a:ln>
        </p:spPr>
        <p:txBody>
          <a:bodyPr spcFirstLastPara="1" vert="horz" wrap="square" lIns="91425" tIns="45700" rIns="91425" bIns="45700" numCol="1" anchor="t" anchorCtr="0" compatLnSpc="1">
            <a:prstTxWarp prst="textNoShape">
              <a:avLst/>
            </a:prstTxWarp>
            <a:normAutofit/>
          </a:bodyPr>
          <a:lstStyle/>
          <a:p>
            <a:pPr marL="137156" indent="-151127">
              <a:spcBef>
                <a:spcPts val="0"/>
              </a:spcBef>
              <a:spcAft>
                <a:spcPts val="0"/>
              </a:spcAft>
              <a:buSzPts val="2380"/>
            </a:pPr>
            <a:r>
              <a:rPr lang="en" sz="2200">
                <a:latin typeface="Calibri"/>
                <a:ea typeface="Calibri"/>
                <a:cs typeface="Calibri"/>
                <a:sym typeface="Calibri"/>
              </a:rPr>
              <a:t>The legislative body must provide an opportunity for members of the public to directly address the body on each agenda item before or during the legislative body’s discussion or consideration of the item.  </a:t>
            </a:r>
            <a:endParaRPr sz="2200"/>
          </a:p>
          <a:p>
            <a:pPr marL="137156" indent="-151127">
              <a:spcBef>
                <a:spcPts val="560"/>
              </a:spcBef>
              <a:spcAft>
                <a:spcPts val="0"/>
              </a:spcAft>
              <a:buSzPts val="2380"/>
            </a:pPr>
            <a:r>
              <a:rPr lang="en" sz="2200">
                <a:latin typeface="Calibri"/>
                <a:ea typeface="Calibri"/>
                <a:cs typeface="Calibri"/>
                <a:sym typeface="Calibri"/>
              </a:rPr>
              <a:t>Every agenda for a regular meeting must also allow members of the public to speak on any other item of interest within the subject matter jurisdiction of the legislative body (even if not on the agenda).  </a:t>
            </a:r>
            <a:endParaRPr sz="2200">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4"/>
          <p:cNvSpPr txBox="1">
            <a:spLocks noGrp="1"/>
          </p:cNvSpPr>
          <p:nvPr>
            <p:ph type="title"/>
          </p:nvPr>
        </p:nvSpPr>
        <p:spPr>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a:buSzPts val="4400"/>
            </a:pPr>
            <a:r>
              <a:rPr lang="en" sz="3000" dirty="0">
                <a:ea typeface="Calibri"/>
                <a:cs typeface="Calibri"/>
                <a:sym typeface="Calibri"/>
              </a:rPr>
              <a:t>The Public’s Place at the Table (2)</a:t>
            </a:r>
            <a:endParaRPr sz="3000" dirty="0">
              <a:ea typeface="Calibri"/>
              <a:cs typeface="Calibri"/>
              <a:sym typeface="Calibri"/>
            </a:endParaRPr>
          </a:p>
        </p:txBody>
      </p:sp>
      <p:sp>
        <p:nvSpPr>
          <p:cNvPr id="370" name="Google Shape;370;p64"/>
          <p:cNvSpPr txBox="1">
            <a:spLocks noGrp="1"/>
          </p:cNvSpPr>
          <p:nvPr>
            <p:ph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137156" indent="-151127">
              <a:spcBef>
                <a:spcPts val="0"/>
              </a:spcBef>
              <a:spcAft>
                <a:spcPts val="0"/>
              </a:spcAft>
              <a:buSzPts val="2380"/>
            </a:pPr>
            <a:r>
              <a:rPr lang="en" sz="2200">
                <a:latin typeface="Calibri"/>
                <a:ea typeface="Calibri"/>
                <a:cs typeface="Calibri"/>
                <a:sym typeface="Calibri"/>
              </a:rPr>
              <a:t>The legislative body may not prohibit criticism of policies, procedures, programs or services of the legislative body/agency. </a:t>
            </a:r>
            <a:endParaRPr sz="2200"/>
          </a:p>
          <a:p>
            <a:pPr marL="137156" indent="-151127">
              <a:spcBef>
                <a:spcPts val="560"/>
              </a:spcBef>
              <a:spcAft>
                <a:spcPts val="0"/>
              </a:spcAft>
              <a:buSzPts val="2380"/>
            </a:pPr>
            <a:r>
              <a:rPr lang="en" sz="2200">
                <a:latin typeface="Calibri"/>
                <a:ea typeface="Calibri"/>
                <a:cs typeface="Calibri"/>
                <a:sym typeface="Calibri"/>
              </a:rPr>
              <a:t>Reasonable regulations on public comment may be adopted (example: time limits for individual speakers).</a:t>
            </a:r>
            <a:endParaRPr sz="2200"/>
          </a:p>
          <a:p>
            <a:pPr marL="137156" indent="-151127">
              <a:spcBef>
                <a:spcPts val="560"/>
              </a:spcBef>
              <a:spcAft>
                <a:spcPts val="0"/>
              </a:spcAft>
              <a:buSzPts val="2380"/>
            </a:pPr>
            <a:r>
              <a:rPr lang="en" sz="2200">
                <a:latin typeface="Calibri"/>
                <a:ea typeface="Calibri"/>
                <a:cs typeface="Calibri"/>
                <a:sym typeface="Calibri"/>
              </a:rPr>
              <a:t>The legislative body may remove individuals from a meeting who willfully interrupt proceedings.</a:t>
            </a:r>
            <a:endParaRPr sz="2200"/>
          </a:p>
          <a:p>
            <a:pPr marL="0" indent="0">
              <a:spcBef>
                <a:spcPts val="560"/>
              </a:spcBef>
              <a:spcAft>
                <a:spcPts val="0"/>
              </a:spcAft>
              <a:buSzPts val="2380"/>
              <a:buNone/>
            </a:pPr>
            <a:r>
              <a:rPr lang="en" sz="2200">
                <a:latin typeface="Calibri"/>
                <a:ea typeface="Calibri"/>
                <a:cs typeface="Calibri"/>
                <a:sym typeface="Calibri"/>
              </a:rPr>
              <a:t> 					-GC Section 54957.9</a:t>
            </a:r>
            <a:endParaRPr sz="22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5"/>
          <p:cNvSpPr txBox="1">
            <a:spLocks noGrp="1"/>
          </p:cNvSpPr>
          <p:nvPr>
            <p:ph type="title"/>
          </p:nvPr>
        </p:nvSpPr>
        <p:spPr>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a:buSzPts val="4400"/>
            </a:pPr>
            <a:r>
              <a:rPr lang="en" sz="3000" dirty="0">
                <a:ea typeface="Calibri"/>
                <a:cs typeface="Calibri"/>
                <a:sym typeface="Calibri"/>
              </a:rPr>
              <a:t>The Public’s Right to Attend</a:t>
            </a:r>
            <a:endParaRPr sz="3000" dirty="0">
              <a:ea typeface="Calibri"/>
              <a:cs typeface="Calibri"/>
              <a:sym typeface="Calibri"/>
            </a:endParaRPr>
          </a:p>
        </p:txBody>
      </p:sp>
      <p:sp>
        <p:nvSpPr>
          <p:cNvPr id="377" name="Google Shape;377;p65"/>
          <p:cNvSpPr txBox="1">
            <a:spLocks noGrp="1"/>
          </p:cNvSpPr>
          <p:nvPr>
            <p:ph idx="1"/>
          </p:nvPr>
        </p:nvSpPr>
        <p:spPr>
          <a:prstGeom prst="rect">
            <a:avLst/>
          </a:prstGeom>
          <a:noFill/>
          <a:ln>
            <a:noFill/>
          </a:ln>
        </p:spPr>
        <p:txBody>
          <a:bodyPr spcFirstLastPara="1" vert="horz" wrap="square" lIns="91425" tIns="45700" rIns="91425" bIns="45700" numCol="1" anchor="t" anchorCtr="0" compatLnSpc="1">
            <a:prstTxWarp prst="textNoShape">
              <a:avLst/>
            </a:prstTxWarp>
            <a:normAutofit fontScale="92500"/>
          </a:bodyPr>
          <a:lstStyle/>
          <a:p>
            <a:pPr marL="137156" indent="-151127">
              <a:spcBef>
                <a:spcPts val="0"/>
              </a:spcBef>
              <a:spcAft>
                <a:spcPts val="0"/>
              </a:spcAft>
              <a:buSzPts val="2380"/>
            </a:pPr>
            <a:r>
              <a:rPr lang="en" sz="2200">
                <a:latin typeface="Calibri"/>
                <a:ea typeface="Calibri"/>
                <a:cs typeface="Calibri"/>
                <a:sym typeface="Calibri"/>
              </a:rPr>
              <a:t>All meetings must comply with the ADA (Americans with Disabilities Act). </a:t>
            </a:r>
            <a:endParaRPr sz="2200">
              <a:latin typeface="Calibri"/>
              <a:ea typeface="Calibri"/>
              <a:cs typeface="Calibri"/>
              <a:sym typeface="Calibri"/>
            </a:endParaRPr>
          </a:p>
          <a:p>
            <a:pPr marL="137156" indent="-151127">
              <a:spcBef>
                <a:spcPts val="560"/>
              </a:spcBef>
              <a:spcAft>
                <a:spcPts val="0"/>
              </a:spcAft>
              <a:buSzPts val="2380"/>
            </a:pPr>
            <a:r>
              <a:rPr lang="en" sz="2200">
                <a:latin typeface="Calibri"/>
                <a:ea typeface="Calibri"/>
                <a:cs typeface="Calibri"/>
                <a:sym typeface="Calibri"/>
              </a:rPr>
              <a:t>Any person may record the proceedings via audio recorder, video recorder or still motion camera.</a:t>
            </a:r>
            <a:endParaRPr sz="2200"/>
          </a:p>
          <a:p>
            <a:pPr marL="137156" indent="-151127">
              <a:spcBef>
                <a:spcPts val="560"/>
              </a:spcBef>
              <a:spcAft>
                <a:spcPts val="0"/>
              </a:spcAft>
              <a:buSzPts val="2380"/>
            </a:pPr>
            <a:r>
              <a:rPr lang="en" sz="2200">
                <a:latin typeface="Calibri"/>
                <a:ea typeface="Calibri"/>
                <a:cs typeface="Calibri"/>
                <a:sym typeface="Calibri"/>
              </a:rPr>
              <a:t>No conditions may be set for attendance at or participation in a public meeting:</a:t>
            </a:r>
            <a:endParaRPr sz="2200"/>
          </a:p>
          <a:p>
            <a:pPr marL="342892" lvl="1" indent="-129537">
              <a:spcBef>
                <a:spcPts val="480"/>
              </a:spcBef>
              <a:spcAft>
                <a:spcPts val="0"/>
              </a:spcAft>
              <a:buSzPts val="2040"/>
            </a:pPr>
            <a:r>
              <a:rPr lang="en" sz="2200">
                <a:latin typeface="Calibri"/>
                <a:ea typeface="Calibri"/>
                <a:cs typeface="Calibri"/>
                <a:sym typeface="Calibri"/>
              </a:rPr>
              <a:t>Sign-in not required</a:t>
            </a:r>
            <a:endParaRPr sz="2200"/>
          </a:p>
          <a:p>
            <a:pPr marL="342892" lvl="1" indent="-129537">
              <a:spcBef>
                <a:spcPts val="480"/>
              </a:spcBef>
              <a:spcAft>
                <a:spcPts val="0"/>
              </a:spcAft>
              <a:buSzPts val="2040"/>
            </a:pPr>
            <a:r>
              <a:rPr lang="en" sz="2200">
                <a:latin typeface="Calibri"/>
                <a:ea typeface="Calibri"/>
                <a:cs typeface="Calibri"/>
                <a:sym typeface="Calibri"/>
              </a:rPr>
              <a:t>Self-identification not required as a prerequisite to speak</a:t>
            </a:r>
            <a:endParaRPr sz="2200"/>
          </a:p>
          <a:p>
            <a:pPr marL="342892" lvl="1" indent="-129537">
              <a:spcBef>
                <a:spcPts val="480"/>
              </a:spcBef>
              <a:spcAft>
                <a:spcPts val="0"/>
              </a:spcAft>
              <a:buSzPts val="2040"/>
            </a:pPr>
            <a:r>
              <a:rPr lang="en" sz="2200">
                <a:latin typeface="Calibri"/>
                <a:ea typeface="Calibri"/>
                <a:cs typeface="Calibri"/>
                <a:sym typeface="Calibri"/>
              </a:rPr>
              <a:t>No fees may be charged for providing notice</a:t>
            </a:r>
            <a:endParaRPr sz="2200"/>
          </a:p>
          <a:p>
            <a:pPr marL="342892" lvl="1" indent="-56195">
              <a:spcBef>
                <a:spcPts val="300"/>
              </a:spcBef>
              <a:spcAft>
                <a:spcPts val="0"/>
              </a:spcAft>
              <a:buSzPts val="1275"/>
              <a:buNone/>
            </a:pPr>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xEl>
                                              <p:pRg st="0" end="0"/>
                                            </p:txEl>
                                          </p:spTgt>
                                        </p:tgtEl>
                                        <p:attrNameLst>
                                          <p:attrName>style.visibility</p:attrName>
                                        </p:attrNameLst>
                                      </p:cBhvr>
                                      <p:to>
                                        <p:strVal val="visible"/>
                                      </p:to>
                                    </p:set>
                                    <p:animEffect transition="in" filter="fade">
                                      <p:cBhvr>
                                        <p:cTn id="7" dur="500"/>
                                        <p:tgtEl>
                                          <p:spTgt spid="3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7">
                                            <p:txEl>
                                              <p:pRg st="1" end="1"/>
                                            </p:txEl>
                                          </p:spTgt>
                                        </p:tgtEl>
                                        <p:attrNameLst>
                                          <p:attrName>style.visibility</p:attrName>
                                        </p:attrNameLst>
                                      </p:cBhvr>
                                      <p:to>
                                        <p:strVal val="visible"/>
                                      </p:to>
                                    </p:set>
                                    <p:animEffect transition="in" filter="fade">
                                      <p:cBhvr>
                                        <p:cTn id="12" dur="500"/>
                                        <p:tgtEl>
                                          <p:spTgt spid="3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7">
                                            <p:txEl>
                                              <p:pRg st="2" end="2"/>
                                            </p:txEl>
                                          </p:spTgt>
                                        </p:tgtEl>
                                        <p:attrNameLst>
                                          <p:attrName>style.visibility</p:attrName>
                                        </p:attrNameLst>
                                      </p:cBhvr>
                                      <p:to>
                                        <p:strVal val="visible"/>
                                      </p:to>
                                    </p:set>
                                    <p:animEffect transition="in" filter="fade">
                                      <p:cBhvr>
                                        <p:cTn id="17" dur="500"/>
                                        <p:tgtEl>
                                          <p:spTgt spid="3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7">
                                            <p:txEl>
                                              <p:pRg st="3" end="3"/>
                                            </p:txEl>
                                          </p:spTgt>
                                        </p:tgtEl>
                                        <p:attrNameLst>
                                          <p:attrName>style.visibility</p:attrName>
                                        </p:attrNameLst>
                                      </p:cBhvr>
                                      <p:to>
                                        <p:strVal val="visible"/>
                                      </p:to>
                                    </p:set>
                                    <p:animEffect transition="in" filter="fade">
                                      <p:cBhvr>
                                        <p:cTn id="22" dur="500"/>
                                        <p:tgtEl>
                                          <p:spTgt spid="3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7">
                                            <p:txEl>
                                              <p:pRg st="4" end="4"/>
                                            </p:txEl>
                                          </p:spTgt>
                                        </p:tgtEl>
                                        <p:attrNameLst>
                                          <p:attrName>style.visibility</p:attrName>
                                        </p:attrNameLst>
                                      </p:cBhvr>
                                      <p:to>
                                        <p:strVal val="visible"/>
                                      </p:to>
                                    </p:set>
                                    <p:animEffect transition="in" filter="fade">
                                      <p:cBhvr>
                                        <p:cTn id="27" dur="500"/>
                                        <p:tgtEl>
                                          <p:spTgt spid="3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7">
                                            <p:txEl>
                                              <p:pRg st="5" end="5"/>
                                            </p:txEl>
                                          </p:spTgt>
                                        </p:tgtEl>
                                        <p:attrNameLst>
                                          <p:attrName>style.visibility</p:attrName>
                                        </p:attrNameLst>
                                      </p:cBhvr>
                                      <p:to>
                                        <p:strVal val="visible"/>
                                      </p:to>
                                    </p:set>
                                    <p:animEffect transition="in" filter="fade">
                                      <p:cBhvr>
                                        <p:cTn id="32" dur="500"/>
                                        <p:tgtEl>
                                          <p:spTgt spid="37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7"/>
          <p:cNvSpPr txBox="1">
            <a:spLocks noGrp="1"/>
          </p:cNvSpPr>
          <p:nvPr>
            <p:ph type="title"/>
          </p:nvPr>
        </p:nvSpPr>
        <p:spPr>
          <a:prstGeom prst="rect">
            <a:avLst/>
          </a:prstGeom>
        </p:spPr>
        <p:txBody>
          <a:bodyPr spcFirstLastPara="1" vert="horz" wrap="square" lIns="91425" tIns="91425" rIns="91425" bIns="91425" numCol="1" anchor="ctr" anchorCtr="0" compatLnSpc="1">
            <a:prstTxWarp prst="textNoShape">
              <a:avLst/>
            </a:prstTxWarp>
            <a:normAutofit/>
          </a:bodyPr>
          <a:lstStyle/>
          <a:p>
            <a:r>
              <a:rPr lang="en"/>
              <a:t>WHERE? </a:t>
            </a:r>
            <a:endParaRPr/>
          </a:p>
        </p:txBody>
      </p:sp>
      <p:pic>
        <p:nvPicPr>
          <p:cNvPr id="3" name="Content Placeholder 2">
            <a:extLst>
              <a:ext uri="{FF2B5EF4-FFF2-40B4-BE49-F238E27FC236}">
                <a16:creationId xmlns:a16="http://schemas.microsoft.com/office/drawing/2014/main" id="{00DF7B70-C253-47C0-96D7-62989A75A762}"/>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2870994" y="1690688"/>
            <a:ext cx="3087687" cy="308768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2"/>
          <p:cNvSpPr txBox="1">
            <a:spLocks noGrp="1"/>
          </p:cNvSpPr>
          <p:nvPr>
            <p:ph type="title"/>
          </p:nvPr>
        </p:nvSpPr>
        <p:spPr>
          <a:prstGeom prst="rect">
            <a:avLst/>
          </a:prstGeom>
          <a:noFill/>
          <a:ln>
            <a:noFill/>
          </a:ln>
        </p:spPr>
        <p:txBody>
          <a:bodyPr spcFirstLastPara="1" vert="horz" wrap="square" lIns="68575" tIns="34275" rIns="68575" bIns="34275" numCol="1" anchor="b" anchorCtr="0" compatLnSpc="1">
            <a:prstTxWarp prst="textNoShape">
              <a:avLst/>
            </a:prstTxWarp>
            <a:normAutofit/>
          </a:bodyPr>
          <a:lstStyle/>
          <a:p>
            <a:pPr>
              <a:buSzPts val="2700"/>
            </a:pPr>
            <a:r>
              <a:rPr lang="en" dirty="0"/>
              <a:t>Intent of the Brown Act </a:t>
            </a:r>
            <a:endParaRPr dirty="0"/>
          </a:p>
        </p:txBody>
      </p:sp>
      <p:sp>
        <p:nvSpPr>
          <p:cNvPr id="214" name="Google Shape;214;p42"/>
          <p:cNvSpPr txBox="1">
            <a:spLocks noGrp="1"/>
          </p:cNvSpPr>
          <p:nvPr>
            <p:ph idx="1"/>
          </p:nvPr>
        </p:nvSpPr>
        <p:spPr>
          <a:prstGeom prst="rect">
            <a:avLst/>
          </a:prstGeom>
          <a:noFill/>
          <a:ln>
            <a:noFill/>
          </a:ln>
        </p:spPr>
        <p:txBody>
          <a:bodyPr spcFirstLastPara="1" vert="horz" wrap="square" lIns="68575" tIns="34275" rIns="68575" bIns="34275" numCol="1" anchor="t" anchorCtr="0" compatLnSpc="1">
            <a:prstTxWarp prst="textNoShape">
              <a:avLst/>
            </a:prstTxWarp>
            <a:normAutofit fontScale="92500" lnSpcReduction="20000"/>
          </a:bodyPr>
          <a:lstStyle/>
          <a:p>
            <a:pPr marL="0" indent="0">
              <a:spcBef>
                <a:spcPts val="0"/>
              </a:spcBef>
              <a:buClr>
                <a:srgbClr val="674831"/>
              </a:buClr>
              <a:buSzPts val="2000"/>
              <a:buNone/>
            </a:pPr>
            <a:r>
              <a:rPr lang="en" dirty="0">
                <a:solidFill>
                  <a:schemeClr val="dk1"/>
                </a:solidFill>
                <a:latin typeface="Calibri"/>
                <a:ea typeface="Calibri"/>
                <a:cs typeface="Calibri"/>
                <a:sym typeface="Calibri"/>
              </a:rPr>
              <a:t>“The people of this State do not yield their sovereignty to the agencies which serve them.  The people, in delegating authority, do not give their public servants the right to decide what is good for the people to know and what is not good for them to know.  The people insist on remaining informed so that they may retain control over the instruments they have created.”</a:t>
            </a:r>
            <a:endParaRPr sz="1200" dirty="0">
              <a:solidFill>
                <a:schemeClr val="dk1"/>
              </a:solidFill>
              <a:latin typeface="Calibri"/>
              <a:ea typeface="Calibri"/>
              <a:cs typeface="Calibri"/>
              <a:sym typeface="Calibri"/>
            </a:endParaRPr>
          </a:p>
          <a:p>
            <a:pPr marL="0" indent="0">
              <a:spcBef>
                <a:spcPts val="600"/>
              </a:spcBef>
              <a:buClr>
                <a:srgbClr val="674831"/>
              </a:buClr>
              <a:buSzPts val="2000"/>
              <a:buNone/>
            </a:pPr>
            <a:r>
              <a:rPr lang="en" dirty="0">
                <a:solidFill>
                  <a:schemeClr val="dk1"/>
                </a:solidFill>
                <a:latin typeface="Calibri"/>
                <a:ea typeface="Calibri"/>
                <a:cs typeface="Calibri"/>
                <a:sym typeface="Calibri"/>
              </a:rPr>
              <a:t>			-  </a:t>
            </a:r>
            <a:r>
              <a:rPr lang="en" u="sng" dirty="0">
                <a:solidFill>
                  <a:schemeClr val="hlink"/>
                </a:solidFill>
                <a:latin typeface="Calibri"/>
                <a:ea typeface="Calibri"/>
                <a:cs typeface="Calibri"/>
                <a:sym typeface="Calibri"/>
                <a:hlinkClick r:id="rId3"/>
              </a:rPr>
              <a:t>Government Code Section 54950</a:t>
            </a:r>
            <a:endParaRPr dirty="0">
              <a:solidFill>
                <a:schemeClr val="dk1"/>
              </a:solidFill>
              <a:latin typeface="Calibri"/>
              <a:ea typeface="Calibri"/>
              <a:cs typeface="Calibri"/>
              <a:sym typeface="Calibri"/>
            </a:endParaRPr>
          </a:p>
          <a:p>
            <a:pPr marL="177796" indent="-38099">
              <a:buClr>
                <a:srgbClr val="674831"/>
              </a:buClr>
              <a:buSzPts val="2100"/>
              <a:buNone/>
            </a:pPr>
            <a:endParaRPr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8"/>
          <p:cNvSpPr txBox="1">
            <a:spLocks noGrp="1"/>
          </p:cNvSpPr>
          <p:nvPr>
            <p:ph type="title"/>
          </p:nvPr>
        </p:nvSpPr>
        <p:spPr>
          <a:prstGeom prst="rect">
            <a:avLst/>
          </a:prstGeom>
          <a:noFill/>
          <a:ln>
            <a:noFill/>
          </a:ln>
        </p:spPr>
        <p:txBody>
          <a:bodyPr spcFirstLastPara="1" vert="horz" wrap="square" lIns="68575" tIns="34275" rIns="68575" bIns="34275" numCol="1" anchor="b" anchorCtr="0" compatLnSpc="1">
            <a:prstTxWarp prst="textNoShape">
              <a:avLst/>
            </a:prstTxWarp>
            <a:normAutofit/>
          </a:bodyPr>
          <a:lstStyle/>
          <a:p>
            <a:r>
              <a:rPr lang="en" dirty="0"/>
              <a:t>Zooming in?</a:t>
            </a:r>
            <a:endParaRPr dirty="0"/>
          </a:p>
        </p:txBody>
      </p:sp>
      <p:sp>
        <p:nvSpPr>
          <p:cNvPr id="397" name="Google Shape;397;p68"/>
          <p:cNvSpPr txBox="1">
            <a:spLocks noGrp="1"/>
          </p:cNvSpPr>
          <p:nvPr>
            <p:ph idx="1"/>
          </p:nvPr>
        </p:nvSpPr>
        <p:spPr>
          <a:prstGeom prst="rect">
            <a:avLst/>
          </a:prstGeom>
          <a:noFill/>
          <a:ln>
            <a:noFill/>
          </a:ln>
        </p:spPr>
        <p:txBody>
          <a:bodyPr spcFirstLastPara="1" vert="horz" wrap="square" lIns="68575" tIns="34275" rIns="68575" bIns="34275" numCol="1" anchor="t" anchorCtr="0" compatLnSpc="1">
            <a:prstTxWarp prst="textNoShape">
              <a:avLst/>
            </a:prstTxWarp>
            <a:normAutofit fontScale="85000" lnSpcReduction="20000"/>
          </a:bodyPr>
          <a:lstStyle/>
          <a:p>
            <a:pPr marL="177796" indent="-177796">
              <a:spcBef>
                <a:spcPts val="0"/>
              </a:spcBef>
              <a:buSzPts val="2000"/>
            </a:pPr>
            <a:r>
              <a:rPr lang="en"/>
              <a:t>Teleconferencing requires (§54953b):</a:t>
            </a:r>
            <a:endParaRPr/>
          </a:p>
          <a:p>
            <a:pPr marL="520687" lvl="1" indent="-177796"/>
            <a:r>
              <a:rPr lang="en"/>
              <a:t>All votes by roll call</a:t>
            </a:r>
            <a:endParaRPr/>
          </a:p>
          <a:p>
            <a:pPr marL="520687" lvl="1" indent="-177796"/>
            <a:r>
              <a:rPr lang="en"/>
              <a:t>Agendas posted at all teleconference locations</a:t>
            </a:r>
            <a:endParaRPr/>
          </a:p>
          <a:p>
            <a:pPr marL="520687" lvl="1" indent="-177796"/>
            <a:r>
              <a:rPr lang="en"/>
              <a:t>Each teleconference location is identified in the agenda and notice of meeting</a:t>
            </a:r>
            <a:endParaRPr/>
          </a:p>
          <a:p>
            <a:pPr marL="520687" lvl="1" indent="-177796"/>
            <a:r>
              <a:rPr lang="en"/>
              <a:t>Each teleconference location is accessible to the public</a:t>
            </a:r>
            <a:endParaRPr/>
          </a:p>
          <a:p>
            <a:pPr marL="863579" lvl="2" indent="-171446"/>
            <a:r>
              <a:rPr lang="en"/>
              <a:t>Members of public may address the legislative body at each teleconference location</a:t>
            </a:r>
            <a:endParaRPr/>
          </a:p>
          <a:p>
            <a:pPr marL="177796" indent="-38099">
              <a:buNone/>
            </a:pPr>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CA3EF-A2FF-5035-F20C-67E92B67BB99}"/>
              </a:ext>
            </a:extLst>
          </p:cNvPr>
          <p:cNvSpPr>
            <a:spLocks noGrp="1"/>
          </p:cNvSpPr>
          <p:nvPr>
            <p:ph type="title"/>
          </p:nvPr>
        </p:nvSpPr>
        <p:spPr/>
        <p:txBody>
          <a:bodyPr/>
          <a:lstStyle/>
          <a:p>
            <a:r>
              <a:rPr lang="en-US" dirty="0"/>
              <a:t>Notification of Attendance</a:t>
            </a:r>
          </a:p>
        </p:txBody>
      </p:sp>
      <p:pic>
        <p:nvPicPr>
          <p:cNvPr id="5" name="Content Placeholder 4" descr="A white paper with black text&#10;&#10;Description automatically generated">
            <a:extLst>
              <a:ext uri="{FF2B5EF4-FFF2-40B4-BE49-F238E27FC236}">
                <a16:creationId xmlns:a16="http://schemas.microsoft.com/office/drawing/2014/main" id="{6C3E7EFF-0B46-DFDB-4CBF-2E751CBA80B3}"/>
              </a:ext>
            </a:extLst>
          </p:cNvPr>
          <p:cNvPicPr>
            <a:picLocks noGrp="1" noChangeAspect="1"/>
          </p:cNvPicPr>
          <p:nvPr>
            <p:ph idx="1"/>
          </p:nvPr>
        </p:nvPicPr>
        <p:blipFill>
          <a:blip r:embed="rId2"/>
          <a:stretch>
            <a:fillRect/>
          </a:stretch>
        </p:blipFill>
        <p:spPr>
          <a:xfrm>
            <a:off x="2161128" y="1462175"/>
            <a:ext cx="4821744" cy="3452812"/>
          </a:xfrm>
        </p:spPr>
      </p:pic>
    </p:spTree>
    <p:extLst>
      <p:ext uri="{BB962C8B-B14F-4D97-AF65-F5344CB8AC3E}">
        <p14:creationId xmlns:p14="http://schemas.microsoft.com/office/powerpoint/2010/main" val="58314392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72"/>
          <p:cNvSpPr txBox="1">
            <a:spLocks noGrp="1"/>
          </p:cNvSpPr>
          <p:nvPr>
            <p:ph type="title"/>
          </p:nvPr>
        </p:nvSpPr>
        <p:spPr>
          <a:prstGeom prst="rect">
            <a:avLst/>
          </a:prstGeom>
          <a:noFill/>
          <a:ln>
            <a:noFill/>
          </a:ln>
        </p:spPr>
        <p:txBody>
          <a:bodyPr spcFirstLastPara="1" vert="horz" wrap="square" lIns="68575" tIns="34275" rIns="68575" bIns="34275" numCol="1" anchor="b" anchorCtr="0" compatLnSpc="1">
            <a:prstTxWarp prst="textNoShape">
              <a:avLst/>
            </a:prstTxWarp>
            <a:normAutofit/>
          </a:bodyPr>
          <a:lstStyle/>
          <a:p>
            <a:r>
              <a:rPr lang="en"/>
              <a:t>Resources</a:t>
            </a:r>
            <a:endParaRPr/>
          </a:p>
        </p:txBody>
      </p:sp>
      <p:sp>
        <p:nvSpPr>
          <p:cNvPr id="428" name="Google Shape;428;p72"/>
          <p:cNvSpPr txBox="1">
            <a:spLocks noGrp="1"/>
          </p:cNvSpPr>
          <p:nvPr>
            <p:ph idx="1"/>
          </p:nvPr>
        </p:nvSpPr>
        <p:spPr>
          <a:prstGeom prst="rect">
            <a:avLst/>
          </a:prstGeom>
          <a:noFill/>
          <a:ln>
            <a:noFill/>
          </a:ln>
        </p:spPr>
        <p:txBody>
          <a:bodyPr spcFirstLastPara="1" vert="horz" wrap="square" lIns="68575" tIns="34275" rIns="68575" bIns="34275" numCol="1" anchor="t" anchorCtr="0" compatLnSpc="1">
            <a:prstTxWarp prst="textNoShape">
              <a:avLst/>
            </a:prstTxWarp>
            <a:normAutofit/>
          </a:bodyPr>
          <a:lstStyle/>
          <a:p>
            <a:pPr marL="177796" indent="-171446">
              <a:spcBef>
                <a:spcPts val="0"/>
              </a:spcBef>
            </a:pPr>
            <a:r>
              <a:rPr lang="en" u="sng" dirty="0">
                <a:solidFill>
                  <a:schemeClr val="hlink"/>
                </a:solidFill>
                <a:hlinkClick r:id="rId3"/>
              </a:rPr>
              <a:t>Brown Act (full text)</a:t>
            </a:r>
            <a:endParaRPr dirty="0"/>
          </a:p>
          <a:p>
            <a:pPr marL="177796" indent="-171446">
              <a:spcBef>
                <a:spcPts val="0"/>
              </a:spcBef>
            </a:pPr>
            <a:r>
              <a:rPr lang="en" u="sng" dirty="0">
                <a:solidFill>
                  <a:schemeClr val="hlink"/>
                </a:solidFill>
                <a:hlinkClick r:id="rId4"/>
              </a:rPr>
              <a:t>Open and Public </a:t>
            </a:r>
            <a:endParaRPr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3"/>
          <p:cNvSpPr txBox="1">
            <a:spLocks noGrp="1"/>
          </p:cNvSpPr>
          <p:nvPr>
            <p:ph type="title"/>
          </p:nvPr>
        </p:nvSpPr>
        <p:spPr>
          <a:prstGeom prst="rect">
            <a:avLst/>
          </a:prstGeom>
        </p:spPr>
        <p:txBody>
          <a:bodyPr spcFirstLastPara="1" vert="horz" wrap="square" lIns="91425" tIns="91425" rIns="91425" bIns="91425" numCol="1" anchor="ctr" anchorCtr="0" compatLnSpc="1">
            <a:prstTxWarp prst="textNoShape">
              <a:avLst/>
            </a:prstTxWarp>
            <a:normAutofit/>
          </a:bodyPr>
          <a:lstStyle/>
          <a:p>
            <a:r>
              <a:rPr lang="en"/>
              <a:t>WHO? </a:t>
            </a:r>
            <a:endParaRPr/>
          </a:p>
        </p:txBody>
      </p:sp>
      <p:pic>
        <p:nvPicPr>
          <p:cNvPr id="2050" name="Picture 2" descr="Question Words in Speech Bubbles ...">
            <a:extLst>
              <a:ext uri="{FF2B5EF4-FFF2-40B4-BE49-F238E27FC236}">
                <a16:creationId xmlns:a16="http://schemas.microsoft.com/office/drawing/2014/main" id="{367E3EE0-95E8-46CA-A8C6-BD59A156E1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70287" y="2637631"/>
            <a:ext cx="1689100" cy="119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4"/>
          <p:cNvSpPr txBox="1">
            <a:spLocks noGrp="1"/>
          </p:cNvSpPr>
          <p:nvPr>
            <p:ph type="title"/>
          </p:nvPr>
        </p:nvSpPr>
        <p:spPr>
          <a:prstGeom prst="rect">
            <a:avLst/>
          </a:prstGeom>
          <a:noFill/>
          <a:ln>
            <a:noFill/>
          </a:ln>
        </p:spPr>
        <p:txBody>
          <a:bodyPr spcFirstLastPara="1" vert="horz" wrap="square" lIns="68575" tIns="34275" rIns="68575" bIns="34275" numCol="1" anchor="b" anchorCtr="0" compatLnSpc="1">
            <a:prstTxWarp prst="textNoShape">
              <a:avLst/>
            </a:prstTxWarp>
            <a:normAutofit/>
          </a:bodyPr>
          <a:lstStyle/>
          <a:p>
            <a:r>
              <a:rPr lang="en"/>
              <a:t>Legislative Body (Gov Code §54952)</a:t>
            </a:r>
            <a:endParaRPr/>
          </a:p>
        </p:txBody>
      </p:sp>
      <p:sp>
        <p:nvSpPr>
          <p:cNvPr id="227" name="Google Shape;227;p44"/>
          <p:cNvSpPr txBox="1">
            <a:spLocks noGrp="1"/>
          </p:cNvSpPr>
          <p:nvPr>
            <p:ph idx="1"/>
          </p:nvPr>
        </p:nvSpPr>
        <p:spPr>
          <a:prstGeom prst="rect">
            <a:avLst/>
          </a:prstGeom>
          <a:noFill/>
          <a:ln>
            <a:noFill/>
          </a:ln>
        </p:spPr>
        <p:txBody>
          <a:bodyPr spcFirstLastPara="1" vert="horz" wrap="square" lIns="68575" tIns="34275" rIns="68575" bIns="34275" numCol="1" anchor="t" anchorCtr="0" compatLnSpc="1">
            <a:prstTxWarp prst="textNoShape">
              <a:avLst/>
            </a:prstTxWarp>
            <a:normAutofit fontScale="92500" lnSpcReduction="20000"/>
          </a:bodyPr>
          <a:lstStyle/>
          <a:p>
            <a:pPr marL="177796" indent="-177796">
              <a:spcBef>
                <a:spcPts val="0"/>
              </a:spcBef>
              <a:buSzPts val="2000"/>
            </a:pPr>
            <a:r>
              <a:rPr lang="en" dirty="0"/>
              <a:t>Local body created by state or federal statute</a:t>
            </a:r>
            <a:endParaRPr dirty="0"/>
          </a:p>
          <a:p>
            <a:pPr marL="177796" indent="-177796">
              <a:buSzPts val="2000"/>
            </a:pPr>
            <a:r>
              <a:rPr lang="en" dirty="0"/>
              <a:t>Committee (decision-making or advisory) created through </a:t>
            </a:r>
            <a:r>
              <a:rPr lang="en" b="1" dirty="0"/>
              <a:t>formal action </a:t>
            </a:r>
            <a:r>
              <a:rPr lang="en" dirty="0"/>
              <a:t>of a legislative body</a:t>
            </a:r>
            <a:endParaRPr dirty="0"/>
          </a:p>
          <a:p>
            <a:pPr marL="177796" indent="-177796">
              <a:buSzPts val="2000"/>
            </a:pPr>
            <a:r>
              <a:rPr lang="en" dirty="0"/>
              <a:t>Standing committees with a continuing subject matter jurisdiction </a:t>
            </a:r>
            <a:r>
              <a:rPr lang="en" b="1" dirty="0"/>
              <a:t>or</a:t>
            </a:r>
            <a:r>
              <a:rPr lang="en" dirty="0"/>
              <a:t> a fixed meeting schedule by </a:t>
            </a:r>
            <a:r>
              <a:rPr lang="en" b="1" dirty="0"/>
              <a:t>formal action</a:t>
            </a:r>
            <a:endParaRPr dirty="0"/>
          </a:p>
          <a:p>
            <a:pPr marL="177796" indent="-38099">
              <a:buNone/>
            </a:pPr>
            <a:endParaRPr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5"/>
          <p:cNvSpPr txBox="1">
            <a:spLocks noGrp="1"/>
          </p:cNvSpPr>
          <p:nvPr>
            <p:ph type="title"/>
          </p:nvPr>
        </p:nvSpPr>
        <p:spPr>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algn="ctr">
              <a:buSzPts val="4000"/>
            </a:pPr>
            <a:r>
              <a:rPr lang="en" sz="3600" dirty="0">
                <a:ea typeface="Calibri"/>
                <a:cs typeface="Calibri"/>
                <a:sym typeface="Calibri"/>
              </a:rPr>
              <a:t>What about Academic Senate? </a:t>
            </a:r>
            <a:endParaRPr sz="3600" dirty="0">
              <a:ea typeface="Calibri"/>
              <a:cs typeface="Calibri"/>
              <a:sym typeface="Calibri"/>
            </a:endParaRPr>
          </a:p>
        </p:txBody>
      </p:sp>
      <p:sp>
        <p:nvSpPr>
          <p:cNvPr id="234" name="Google Shape;234;p45"/>
          <p:cNvSpPr txBox="1">
            <a:spLocks noGrp="1"/>
          </p:cNvSpPr>
          <p:nvPr>
            <p:ph idx="1"/>
          </p:nvPr>
        </p:nvSpPr>
        <p:spPr>
          <a:prstGeom prst="rect">
            <a:avLst/>
          </a:prstGeom>
          <a:noFill/>
          <a:ln>
            <a:noFill/>
          </a:ln>
        </p:spPr>
        <p:txBody>
          <a:bodyPr spcFirstLastPara="1" vert="horz" wrap="square" lIns="91425" tIns="45700" rIns="91425" bIns="45700" numCol="1" anchor="t" anchorCtr="0" compatLnSpc="1">
            <a:prstTxWarp prst="textNoShape">
              <a:avLst/>
            </a:prstTxWarp>
            <a:normAutofit fontScale="92500"/>
          </a:bodyPr>
          <a:lstStyle/>
          <a:p>
            <a:pPr marL="137156" indent="-139823">
              <a:spcBef>
                <a:spcPts val="0"/>
              </a:spcBef>
              <a:spcAft>
                <a:spcPts val="0"/>
              </a:spcAft>
              <a:buSzPts val="2202"/>
            </a:pPr>
            <a:r>
              <a:rPr lang="en" sz="2200" i="1">
                <a:latin typeface="Calibri"/>
                <a:ea typeface="Calibri"/>
                <a:cs typeface="Calibri"/>
                <a:sym typeface="Calibri"/>
              </a:rPr>
              <a:t>Title 5, section 53202 </a:t>
            </a:r>
            <a:r>
              <a:rPr lang="en" sz="2200">
                <a:latin typeface="Calibri"/>
                <a:ea typeface="Calibri"/>
                <a:cs typeface="Calibri"/>
                <a:sym typeface="Calibri"/>
              </a:rPr>
              <a:t>establishes the procedures for the formation of an academic senate.</a:t>
            </a:r>
            <a:endParaRPr sz="2200"/>
          </a:p>
          <a:p>
            <a:pPr marL="137156" indent="-139823">
              <a:spcBef>
                <a:spcPts val="518"/>
              </a:spcBef>
              <a:spcAft>
                <a:spcPts val="0"/>
              </a:spcAft>
              <a:buSzPts val="2202"/>
            </a:pPr>
            <a:r>
              <a:rPr lang="en" sz="2200">
                <a:latin typeface="Calibri"/>
                <a:ea typeface="Calibri"/>
                <a:cs typeface="Calibri"/>
                <a:sym typeface="Calibri"/>
              </a:rPr>
              <a:t>The steps include a vote of the faculty, plus certain actions by the district board after the faculty vote (recognition of the senate, authorization for faculty to establish structures and procedures, etc.).</a:t>
            </a:r>
            <a:endParaRPr sz="2200"/>
          </a:p>
          <a:p>
            <a:pPr marL="137156" indent="-139823">
              <a:spcBef>
                <a:spcPts val="518"/>
              </a:spcBef>
              <a:spcAft>
                <a:spcPts val="0"/>
              </a:spcAft>
              <a:buSzPts val="2202"/>
            </a:pPr>
            <a:r>
              <a:rPr lang="en" sz="2200">
                <a:latin typeface="Calibri"/>
                <a:ea typeface="Calibri"/>
                <a:cs typeface="Calibri"/>
                <a:sym typeface="Calibri"/>
              </a:rPr>
              <a:t>“The legally mandated joint action to be taken by the faculty of a community college and a district board in establishing an academic senate constitutes the requisite “formal action” contemplated by [the Brown Act].”                                                                                                </a:t>
            </a:r>
            <a:endParaRPr/>
          </a:p>
          <a:p>
            <a:pPr marL="2743132" lvl="6" indent="0">
              <a:spcBef>
                <a:spcPts val="518"/>
              </a:spcBef>
              <a:buSzPts val="2202"/>
              <a:buNone/>
            </a:pPr>
            <a:r>
              <a:rPr lang="en" sz="1900">
                <a:latin typeface="Calibri"/>
                <a:ea typeface="Calibri"/>
                <a:cs typeface="Calibri"/>
                <a:sym typeface="Calibri"/>
              </a:rPr>
              <a:t>- Attorney General Opinion No. 83-304 (1983)</a:t>
            </a:r>
            <a:endParaRPr sz="1900"/>
          </a:p>
          <a:p>
            <a:pPr marL="137156" indent="-47290">
              <a:spcBef>
                <a:spcPts val="333"/>
              </a:spcBef>
              <a:spcAft>
                <a:spcPts val="0"/>
              </a:spcAft>
              <a:buSzPts val="1415"/>
              <a:buNone/>
            </a:pPr>
            <a:endParaRPr sz="1665"/>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8"/>
          <p:cNvSpPr txBox="1">
            <a:spLocks noGrp="1"/>
          </p:cNvSpPr>
          <p:nvPr>
            <p:ph type="title"/>
          </p:nvPr>
        </p:nvSpPr>
        <p:spPr>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a:buSzPts val="4400"/>
            </a:pPr>
            <a:r>
              <a:rPr lang="en" sz="3000" dirty="0">
                <a:ea typeface="Calibri"/>
                <a:cs typeface="Calibri"/>
                <a:sym typeface="Calibri"/>
              </a:rPr>
              <a:t>Appointed Bodies - The Waterfall Effect </a:t>
            </a:r>
            <a:endParaRPr sz="3000" dirty="0">
              <a:ea typeface="Calibri"/>
              <a:cs typeface="Calibri"/>
              <a:sym typeface="Calibri"/>
            </a:endParaRPr>
          </a:p>
        </p:txBody>
      </p:sp>
      <p:sp>
        <p:nvSpPr>
          <p:cNvPr id="255" name="Google Shape;255;p48"/>
          <p:cNvSpPr txBox="1">
            <a:spLocks noGrp="1"/>
          </p:cNvSpPr>
          <p:nvPr>
            <p:ph idx="1"/>
          </p:nvPr>
        </p:nvSpPr>
        <p:spPr>
          <a:prstGeom prst="rect">
            <a:avLst/>
          </a:prstGeom>
          <a:noFill/>
          <a:ln>
            <a:noFill/>
          </a:ln>
        </p:spPr>
        <p:txBody>
          <a:bodyPr spcFirstLastPara="1" vert="horz" wrap="square" lIns="91425" tIns="45700" rIns="91425" bIns="45700" numCol="1" anchor="t" anchorCtr="0" compatLnSpc="1">
            <a:prstTxWarp prst="textNoShape">
              <a:avLst/>
            </a:prstTxWarp>
            <a:normAutofit/>
          </a:bodyPr>
          <a:lstStyle/>
          <a:p>
            <a:pPr marL="137156" indent="-129537">
              <a:spcBef>
                <a:spcPts val="480"/>
              </a:spcBef>
              <a:spcAft>
                <a:spcPts val="0"/>
              </a:spcAft>
              <a:buSzPts val="2040"/>
            </a:pPr>
            <a:r>
              <a:rPr lang="en" sz="2200" b="1">
                <a:latin typeface="Calibri"/>
                <a:ea typeface="Calibri"/>
                <a:cs typeface="Calibri"/>
                <a:sym typeface="Calibri"/>
              </a:rPr>
              <a:t>Subcommittees:  </a:t>
            </a:r>
            <a:r>
              <a:rPr lang="en" sz="2200">
                <a:latin typeface="Calibri"/>
                <a:ea typeface="Calibri"/>
                <a:cs typeface="Calibri"/>
                <a:sym typeface="Calibri"/>
              </a:rPr>
              <a:t>What about subcommittees created by the District Academic Senate (if any), Student Senates, or College Academic Senates?  </a:t>
            </a:r>
            <a:endParaRPr/>
          </a:p>
          <a:p>
            <a:pPr marL="137156" indent="0">
              <a:spcBef>
                <a:spcPts val="480"/>
              </a:spcBef>
              <a:spcAft>
                <a:spcPts val="0"/>
              </a:spcAft>
              <a:buSzPts val="2040"/>
              <a:buNone/>
            </a:pPr>
            <a:endParaRPr sz="2200">
              <a:latin typeface="Calibri"/>
              <a:ea typeface="Calibri"/>
              <a:cs typeface="Calibri"/>
              <a:sym typeface="Calibri"/>
            </a:endParaRPr>
          </a:p>
          <a:p>
            <a:pPr marL="137156" indent="-129537">
              <a:spcBef>
                <a:spcPts val="480"/>
              </a:spcBef>
              <a:spcAft>
                <a:spcPts val="0"/>
              </a:spcAft>
              <a:buSzPts val="2040"/>
            </a:pPr>
            <a:r>
              <a:rPr lang="en" sz="2200" b="1">
                <a:latin typeface="Calibri"/>
                <a:ea typeface="Calibri"/>
                <a:cs typeface="Calibri"/>
                <a:sym typeface="Calibri"/>
              </a:rPr>
              <a:t>Bottom Line:  </a:t>
            </a:r>
            <a:r>
              <a:rPr lang="en" sz="2200">
                <a:latin typeface="Calibri"/>
                <a:ea typeface="Calibri"/>
                <a:cs typeface="Calibri"/>
                <a:sym typeface="Calibri"/>
              </a:rPr>
              <a:t>Committees created by formal action of a legislative body are subject to the Brown Act.  </a:t>
            </a:r>
            <a:endParaRPr sz="2200"/>
          </a:p>
          <a:p>
            <a:pPr marL="137156" indent="0">
              <a:spcBef>
                <a:spcPts val="480"/>
              </a:spcBef>
              <a:spcAft>
                <a:spcPts val="0"/>
              </a:spcAft>
              <a:buSzPts val="2040"/>
              <a:buNone/>
            </a:pPr>
            <a:endParaRPr sz="2200">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9"/>
          <p:cNvSpPr txBox="1">
            <a:spLocks noGrp="1"/>
          </p:cNvSpPr>
          <p:nvPr>
            <p:ph type="title"/>
          </p:nvPr>
        </p:nvSpPr>
        <p:spPr>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a:buSzPts val="4400"/>
            </a:pPr>
            <a:r>
              <a:rPr lang="en" sz="3000" dirty="0">
                <a:ea typeface="Calibri"/>
                <a:cs typeface="Calibri"/>
                <a:sym typeface="Calibri"/>
              </a:rPr>
              <a:t>Appointed Bodies –  Standing Committees</a:t>
            </a:r>
            <a:endParaRPr sz="3000" dirty="0">
              <a:ea typeface="Calibri"/>
              <a:cs typeface="Calibri"/>
              <a:sym typeface="Calibri"/>
            </a:endParaRPr>
          </a:p>
        </p:txBody>
      </p:sp>
      <p:sp>
        <p:nvSpPr>
          <p:cNvPr id="262" name="Google Shape;262;p49"/>
          <p:cNvSpPr txBox="1">
            <a:spLocks noGrp="1"/>
          </p:cNvSpPr>
          <p:nvPr>
            <p:ph idx="1"/>
          </p:nvPr>
        </p:nvSpPr>
        <p:spPr>
          <a:prstGeom prst="rect">
            <a:avLst/>
          </a:prstGeom>
          <a:noFill/>
          <a:ln>
            <a:noFill/>
          </a:ln>
        </p:spPr>
        <p:txBody>
          <a:bodyPr spcFirstLastPara="1" vert="horz" wrap="square" lIns="91425" tIns="45700" rIns="91425" bIns="45700" numCol="1" anchor="t" anchorCtr="0" compatLnSpc="1">
            <a:prstTxWarp prst="textNoShape">
              <a:avLst/>
            </a:prstTxWarp>
            <a:normAutofit lnSpcReduction="10000"/>
          </a:bodyPr>
          <a:lstStyle/>
          <a:p>
            <a:pPr marL="137156" indent="-172716">
              <a:spcBef>
                <a:spcPts val="0"/>
              </a:spcBef>
              <a:spcAft>
                <a:spcPts val="0"/>
              </a:spcAft>
              <a:buSzPts val="2720"/>
            </a:pPr>
            <a:r>
              <a:rPr lang="en" sz="2200">
                <a:latin typeface="Calibri"/>
                <a:ea typeface="Calibri"/>
                <a:cs typeface="Calibri"/>
                <a:sym typeface="Calibri"/>
              </a:rPr>
              <a:t>Standing Committees of a legislative body are </a:t>
            </a:r>
            <a:r>
              <a:rPr lang="en" sz="2200" b="1" u="sng">
                <a:latin typeface="Calibri"/>
                <a:ea typeface="Calibri"/>
                <a:cs typeface="Calibri"/>
                <a:sym typeface="Calibri"/>
              </a:rPr>
              <a:t>ALWAYS</a:t>
            </a:r>
            <a:r>
              <a:rPr lang="en" sz="2200">
                <a:latin typeface="Calibri"/>
                <a:ea typeface="Calibri"/>
                <a:cs typeface="Calibri"/>
                <a:sym typeface="Calibri"/>
              </a:rPr>
              <a:t> subject to the Brown Act. </a:t>
            </a:r>
            <a:endParaRPr sz="2200"/>
          </a:p>
          <a:p>
            <a:pPr marL="742931" lvl="2" indent="-342892">
              <a:spcBef>
                <a:spcPts val="560"/>
              </a:spcBef>
              <a:spcAft>
                <a:spcPts val="0"/>
              </a:spcAft>
              <a:buSzPts val="2520"/>
            </a:pPr>
            <a:r>
              <a:rPr lang="en" sz="2200">
                <a:latin typeface="Calibri"/>
                <a:ea typeface="Calibri"/>
                <a:cs typeface="Calibri"/>
                <a:sym typeface="Calibri"/>
              </a:rPr>
              <a:t>Standing committees, irrespective of composition, which have either:  (1) a continuing subject matter jurisdiction, or (2) a meeting schedule fixed by resolution or formal action of the legislative body. </a:t>
            </a:r>
            <a:endParaRPr/>
          </a:p>
          <a:p>
            <a:pPr marL="742931" lvl="2" indent="-182876">
              <a:spcBef>
                <a:spcPts val="560"/>
              </a:spcBef>
              <a:spcAft>
                <a:spcPts val="0"/>
              </a:spcAft>
              <a:buSzPts val="2520"/>
              <a:buNone/>
            </a:pPr>
            <a:endParaRPr sz="1200"/>
          </a:p>
          <a:p>
            <a:pPr marL="137156" indent="-172716">
              <a:spcBef>
                <a:spcPts val="640"/>
              </a:spcBef>
              <a:spcAft>
                <a:spcPts val="0"/>
              </a:spcAft>
              <a:buSzPts val="2720"/>
            </a:pPr>
            <a:r>
              <a:rPr lang="en" sz="2200" b="1">
                <a:latin typeface="Calibri"/>
                <a:ea typeface="Calibri"/>
                <a:cs typeface="Calibri"/>
                <a:sym typeface="Calibri"/>
              </a:rPr>
              <a:t>Examples:  </a:t>
            </a:r>
            <a:r>
              <a:rPr lang="en" sz="2200">
                <a:latin typeface="Calibri"/>
                <a:ea typeface="Calibri"/>
                <a:cs typeface="Calibri"/>
                <a:sym typeface="Calibri"/>
              </a:rPr>
              <a:t>long-term committees on budgets, transportation, professional development, or curriculum.  </a:t>
            </a:r>
            <a:endParaRPr sz="22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2"/>
          <p:cNvSpPr txBox="1">
            <a:spLocks noGrp="1"/>
          </p:cNvSpPr>
          <p:nvPr>
            <p:ph type="title"/>
          </p:nvPr>
        </p:nvSpPr>
        <p:spPr>
          <a:prstGeom prst="rect">
            <a:avLst/>
          </a:prstGeom>
        </p:spPr>
        <p:txBody>
          <a:bodyPr spcFirstLastPara="1" vert="horz" wrap="square" lIns="91425" tIns="91425" rIns="91425" bIns="91425" numCol="1" anchor="ctr" anchorCtr="0" compatLnSpc="1">
            <a:prstTxWarp prst="textNoShape">
              <a:avLst/>
            </a:prstTxWarp>
            <a:normAutofit/>
          </a:bodyPr>
          <a:lstStyle/>
          <a:p>
            <a:r>
              <a:rPr lang="en"/>
              <a:t>HOW? </a:t>
            </a:r>
            <a:endParaRPr/>
          </a:p>
        </p:txBody>
      </p:sp>
      <p:pic>
        <p:nvPicPr>
          <p:cNvPr id="5" name="Content Placeholder 4">
            <a:extLst>
              <a:ext uri="{FF2B5EF4-FFF2-40B4-BE49-F238E27FC236}">
                <a16:creationId xmlns:a16="http://schemas.microsoft.com/office/drawing/2014/main" id="{2387D96F-B7AA-447C-B05F-2FBC29127385}"/>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2509837" y="1964531"/>
            <a:ext cx="3810000" cy="2540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3"/>
          <p:cNvSpPr txBox="1">
            <a:spLocks noGrp="1"/>
          </p:cNvSpPr>
          <p:nvPr>
            <p:ph type="title"/>
          </p:nvPr>
        </p:nvSpPr>
        <p:spPr>
          <a:prstGeom prst="rect">
            <a:avLst/>
          </a:prstGeom>
          <a:noFill/>
          <a:ln>
            <a:noFill/>
          </a:ln>
        </p:spPr>
        <p:txBody>
          <a:bodyPr spcFirstLastPara="1" vert="horz" wrap="square" lIns="68575" tIns="34275" rIns="68575" bIns="34275" numCol="1" anchor="b" anchorCtr="0" compatLnSpc="1">
            <a:prstTxWarp prst="textNoShape">
              <a:avLst/>
            </a:prstTxWarp>
            <a:normAutofit fontScale="90000"/>
          </a:bodyPr>
          <a:lstStyle/>
          <a:p>
            <a:r>
              <a:rPr lang="en" dirty="0"/>
              <a:t>Relationship Between Parliamentary Procedure and the Brown Act</a:t>
            </a:r>
            <a:endParaRPr dirty="0"/>
          </a:p>
        </p:txBody>
      </p:sp>
      <p:sp>
        <p:nvSpPr>
          <p:cNvPr id="290" name="Google Shape;290;p53"/>
          <p:cNvSpPr txBox="1">
            <a:spLocks noGrp="1"/>
          </p:cNvSpPr>
          <p:nvPr>
            <p:ph idx="1"/>
          </p:nvPr>
        </p:nvSpPr>
        <p:spPr>
          <a:prstGeom prst="rect">
            <a:avLst/>
          </a:prstGeom>
          <a:noFill/>
          <a:ln>
            <a:noFill/>
          </a:ln>
        </p:spPr>
        <p:txBody>
          <a:bodyPr spcFirstLastPara="1" vert="horz" wrap="square" lIns="68575" tIns="34275" rIns="68575" bIns="34275" numCol="1" anchor="t" anchorCtr="0" compatLnSpc="1">
            <a:prstTxWarp prst="textNoShape">
              <a:avLst/>
            </a:prstTxWarp>
            <a:normAutofit fontScale="70000" lnSpcReduction="20000"/>
          </a:bodyPr>
          <a:lstStyle/>
          <a:p>
            <a:pPr marL="177796" indent="-171446">
              <a:spcBef>
                <a:spcPts val="0"/>
              </a:spcBef>
            </a:pPr>
            <a:r>
              <a:rPr lang="en"/>
              <a:t>Brown Act is law</a:t>
            </a:r>
            <a:endParaRPr/>
          </a:p>
          <a:p>
            <a:pPr marL="177796" indent="-171446"/>
            <a:r>
              <a:rPr lang="en"/>
              <a:t>Parliamentary procedures are guidelines</a:t>
            </a:r>
            <a:endParaRPr/>
          </a:p>
          <a:p>
            <a:pPr marL="177796" indent="-171446"/>
            <a:r>
              <a:rPr lang="en"/>
              <a:t>Examples of overlap:</a:t>
            </a:r>
            <a:endParaRPr/>
          </a:p>
          <a:p>
            <a:pPr marL="520687" lvl="1" indent="-177796"/>
            <a:r>
              <a:rPr lang="en"/>
              <a:t>Consider items on agenda only</a:t>
            </a:r>
            <a:endParaRPr/>
          </a:p>
          <a:p>
            <a:pPr marL="520687" lvl="1" indent="-177796"/>
            <a:r>
              <a:rPr lang="en"/>
              <a:t>Recording of votes</a:t>
            </a:r>
            <a:endParaRPr/>
          </a:p>
          <a:p>
            <a:pPr marL="520687" lvl="1" indent="-177796"/>
            <a:r>
              <a:rPr lang="en"/>
              <a:t>Public comments </a:t>
            </a:r>
            <a:endParaRPr/>
          </a:p>
          <a:p>
            <a:pPr marL="863579" lvl="2" indent="-171446"/>
            <a:r>
              <a:rPr lang="en"/>
              <a:t>May impose time constraints</a:t>
            </a:r>
            <a:endParaRPr/>
          </a:p>
          <a:p>
            <a:pPr marL="863579" lvl="2" indent="-171446"/>
            <a:r>
              <a:rPr lang="en"/>
              <a:t>Chair (and other members) do not respond</a:t>
            </a:r>
            <a:endParaRPr/>
          </a:p>
          <a:p>
            <a:pPr marL="520687" lvl="1" indent="-177796"/>
            <a:r>
              <a:rPr lang="en"/>
              <a:t>Types of voting: for example, roll call vote when teleconferencing</a:t>
            </a:r>
            <a:endParaRPr/>
          </a:p>
          <a:p>
            <a:pPr marL="177796" indent="-38099">
              <a:buNone/>
            </a:pPr>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Academic Fall2015">
  <a:themeElements>
    <a:clrScheme name="Custom 1">
      <a:dk1>
        <a:srgbClr val="000000"/>
      </a:dk1>
      <a:lt1>
        <a:srgbClr val="FFFFFF"/>
      </a:lt1>
      <a:dk2>
        <a:srgbClr val="505046"/>
      </a:dk2>
      <a:lt2>
        <a:srgbClr val="EEECE1"/>
      </a:lt2>
      <a:accent1>
        <a:srgbClr val="B6303D"/>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oothill_geometric_wide_2020" id="{7D338CA2-E061-9A47-839B-7F798BC9EE81}" vid="{A5148E2E-745A-FE4E-90AB-6E97C8B68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Academic Fall2015</Template>
  <TotalTime>1457</TotalTime>
  <Words>1029</Words>
  <Application>Microsoft Macintosh PowerPoint</Application>
  <PresentationFormat>On-screen Show (16:9)</PresentationFormat>
  <Paragraphs>98</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Arial</vt:lpstr>
      <vt:lpstr>Calibri</vt:lpstr>
      <vt:lpstr>Century Gothic</vt:lpstr>
      <vt:lpstr>Helvetica Neue</vt:lpstr>
      <vt:lpstr>Helvetica Neue Medium</vt:lpstr>
      <vt:lpstr>Wingdings 2</vt:lpstr>
      <vt:lpstr>Academic Fall2015</vt:lpstr>
      <vt:lpstr>Open Meetings: Brown Act </vt:lpstr>
      <vt:lpstr>Intent of the Brown Act </vt:lpstr>
      <vt:lpstr>WHO? </vt:lpstr>
      <vt:lpstr>Legislative Body (Gov Code §54952)</vt:lpstr>
      <vt:lpstr>What about Academic Senate? </vt:lpstr>
      <vt:lpstr>Appointed Bodies - The Waterfall Effect </vt:lpstr>
      <vt:lpstr>Appointed Bodies –  Standing Committees</vt:lpstr>
      <vt:lpstr>HOW? </vt:lpstr>
      <vt:lpstr>Relationship Between Parliamentary Procedure and the Brown Act</vt:lpstr>
      <vt:lpstr>WHAT? </vt:lpstr>
      <vt:lpstr>MEETINGS</vt:lpstr>
      <vt:lpstr>What is a “Meeting?” </vt:lpstr>
      <vt:lpstr>Serial Meetings </vt:lpstr>
      <vt:lpstr>Brown Act Key Requirements</vt:lpstr>
      <vt:lpstr>WHEN? </vt:lpstr>
      <vt:lpstr>The Public’s Place at the Table (1)</vt:lpstr>
      <vt:lpstr>The Public’s Place at the Table (2)</vt:lpstr>
      <vt:lpstr>The Public’s Right to Attend</vt:lpstr>
      <vt:lpstr>WHERE? </vt:lpstr>
      <vt:lpstr>Zooming in?</vt:lpstr>
      <vt:lpstr>Notification of Attendance</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Voltaire Villanueva</dc:creator>
  <cp:lastModifiedBy>Voltaire Villanueva</cp:lastModifiedBy>
  <cp:revision>1</cp:revision>
  <dcterms:created xsi:type="dcterms:W3CDTF">2024-09-26T20:11:57Z</dcterms:created>
  <dcterms:modified xsi:type="dcterms:W3CDTF">2024-09-27T20:29:32Z</dcterms:modified>
</cp:coreProperties>
</file>