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57" r:id="rId3"/>
    <p:sldId id="262" r:id="rId4"/>
    <p:sldId id="265" r:id="rId5"/>
    <p:sldId id="278" r:id="rId6"/>
    <p:sldId id="263" r:id="rId7"/>
    <p:sldId id="268" r:id="rId8"/>
    <p:sldId id="269" r:id="rId9"/>
    <p:sldId id="270" r:id="rId10"/>
    <p:sldId id="271" r:id="rId11"/>
    <p:sldId id="264" r:id="rId12"/>
    <p:sldId id="266" r:id="rId13"/>
    <p:sldId id="279" r:id="rId14"/>
    <p:sldId id="267" r:id="rId15"/>
    <p:sldId id="273" r:id="rId16"/>
    <p:sldId id="274" r:id="rId17"/>
    <p:sldId id="275" r:id="rId18"/>
    <p:sldId id="276" r:id="rId19"/>
    <p:sldId id="277" r:id="rId20"/>
    <p:sldId id="26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5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3528" y="-1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44600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</a:p>
        </p:txBody>
      </p:sp>
      <p:pic>
        <p:nvPicPr>
          <p:cNvPr id="9" name="Picture 9" descr="FH Stack Inv_201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4800"/>
            <a:ext cx="22780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12345 El Monte Road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Los Altos Hills, CA 94022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foothill.edu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1028" name="Picture 1" descr="FH Stack Inv_201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42888"/>
            <a:ext cx="10223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Institutional-Set Standards and Goals:</a:t>
            </a:r>
            <a:br>
              <a:rPr lang="en-US" dirty="0" smtClean="0"/>
            </a:br>
            <a:r>
              <a:rPr lang="en-US" sz="3100" dirty="0" smtClean="0"/>
              <a:t>ACCJC Annual Report and</a:t>
            </a:r>
            <a:br>
              <a:rPr lang="en-US" sz="3100" dirty="0" smtClean="0"/>
            </a:br>
            <a:r>
              <a:rPr lang="en-US" sz="3100" dirty="0" smtClean="0"/>
              <a:t>Institutional Effectiveness Partnership Initiative (IEPI) 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March 2, 2016</a:t>
            </a:r>
          </a:p>
          <a:p>
            <a:r>
              <a:rPr lang="en-US" sz="2000" dirty="0" smtClean="0"/>
              <a:t>Planning and Resource Council (PaRC)</a:t>
            </a:r>
            <a:r>
              <a:rPr lang="en-US" sz="2000" dirty="0"/>
              <a:t> </a:t>
            </a:r>
            <a:r>
              <a:rPr lang="en-US" sz="2000" dirty="0" smtClean="0"/>
              <a:t>Meeting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81950" y="6324600"/>
            <a:ext cx="77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E. Kuo</a:t>
            </a:r>
          </a:p>
          <a:p>
            <a:r>
              <a:rPr lang="en-US" sz="1000" dirty="0" smtClean="0">
                <a:latin typeface="Calibri" panose="020F0502020204030204" pitchFamily="34" charset="0"/>
              </a:rPr>
              <a:t>FH IR&amp;P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Transfers to Four-Year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591050"/>
            <a:ext cx="6767369" cy="176821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CSU transfers</a:t>
            </a:r>
          </a:p>
          <a:p>
            <a:r>
              <a:rPr lang="en-US" dirty="0"/>
              <a:t>UC transfers</a:t>
            </a:r>
          </a:p>
          <a:p>
            <a:r>
              <a:rPr lang="en-US" dirty="0"/>
              <a:t>In-State Privates and Out-of-State transfers (transfer volume on Data Mart)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92189"/>
            <a:ext cx="10039350" cy="2815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817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+32 (+4%)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5289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(CTE)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Licensure exam pass rate </a:t>
            </a:r>
          </a:p>
          <a:p>
            <a:r>
              <a:rPr lang="en-US" dirty="0" smtClean="0"/>
              <a:t>Job placement rate</a:t>
            </a:r>
          </a:p>
          <a:p>
            <a:endParaRPr lang="en-US" dirty="0"/>
          </a:p>
          <a:p>
            <a:r>
              <a:rPr lang="en-US" dirty="0" smtClean="0"/>
              <a:t>Initiate discussion at Workforce Workgroup mtg (3/8)</a:t>
            </a:r>
          </a:p>
          <a:p>
            <a:r>
              <a:rPr lang="en-US" dirty="0" smtClean="0"/>
              <a:t>PaRC review and approval (3/16)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22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6" y="2253129"/>
            <a:ext cx="6767369" cy="1252667"/>
          </a:xfrm>
        </p:spPr>
        <p:txBody>
          <a:bodyPr/>
          <a:lstStyle/>
          <a:p>
            <a:r>
              <a:rPr lang="en-US" dirty="0" smtClean="0"/>
              <a:t>Institutional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259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057883" cy="44542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Three-year trend</a:t>
            </a:r>
          </a:p>
          <a:p>
            <a:r>
              <a:rPr lang="en-US" dirty="0" smtClean="0"/>
              <a:t>Three-year average</a:t>
            </a:r>
          </a:p>
          <a:p>
            <a:r>
              <a:rPr lang="en-US" dirty="0" smtClean="0"/>
              <a:t>Calculate one-year goal based on 1% increase of three-year average</a:t>
            </a:r>
          </a:p>
          <a:p>
            <a:r>
              <a:rPr lang="en-US" dirty="0" smtClean="0"/>
              <a:t>Calculate six-year goal based on 3% increase of three-year average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51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Course Completion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5617" y="5178758"/>
            <a:ext cx="6767369" cy="148874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gap among disproportionately impacted groups by 3-percentage points. </a:t>
            </a:r>
            <a:r>
              <a:rPr lang="en-US" dirty="0" smtClean="0"/>
              <a:t>[EMP, Student </a:t>
            </a:r>
            <a:r>
              <a:rPr lang="en-US" dirty="0"/>
              <a:t>Equity Plan]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92184"/>
            <a:ext cx="7315200" cy="354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Goal last yr: 77.1%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0%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721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60204"/>
            <a:ext cx="6767369" cy="14120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Emphasis on decreasing current gaps among disproportionately impacted groups by at least half. [EMP, Student Equity Plan]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66" y="1592184"/>
            <a:ext cx="7315200" cy="35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3757">
            <a:off x="1623379" y="2727733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294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067300"/>
            <a:ext cx="6767369" cy="15049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gap among disproportionately impacted groups by 3-percentage points. [EMP, Student Equity Plan]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14500"/>
            <a:ext cx="7315200" cy="30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3757">
            <a:off x="1623379" y="2727733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20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Rate-ESL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43500"/>
            <a:ext cx="6767369" cy="12157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current gaps among disproportionately impacted groups by at least half. [EMP, Student Equity Plan]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18" y="1748252"/>
            <a:ext cx="7315200" cy="308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3757">
            <a:off x="1623379" y="2727733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1162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(District)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733550"/>
            <a:ext cx="6767369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Accreditation status: Fully accredited-no action</a:t>
            </a:r>
          </a:p>
          <a:p>
            <a:r>
              <a:rPr lang="en-US" dirty="0" smtClean="0"/>
              <a:t>Fund balance: 5%</a:t>
            </a:r>
          </a:p>
          <a:p>
            <a:pPr lvl="1"/>
            <a:r>
              <a:rPr lang="en-US" dirty="0" smtClean="0"/>
              <a:t>Ending unrestricted general fund balance as percentage of total expenditures</a:t>
            </a:r>
          </a:p>
          <a:p>
            <a:r>
              <a:rPr lang="en-US" dirty="0" smtClean="0"/>
              <a:t>Programmatic compliance: Unmodified</a:t>
            </a:r>
          </a:p>
          <a:p>
            <a:pPr lvl="1"/>
            <a:r>
              <a:rPr lang="en-US" dirty="0" smtClean="0"/>
              <a:t>As identified in </a:t>
            </a:r>
            <a:r>
              <a:rPr lang="en-US" dirty="0"/>
              <a:t>an annual independent audited financial </a:t>
            </a:r>
            <a:r>
              <a:rPr lang="en-US" dirty="0" smtClean="0"/>
              <a:t>statement</a:t>
            </a:r>
          </a:p>
          <a:p>
            <a:pPr lvl="2"/>
            <a:r>
              <a:rPr lang="en-US" dirty="0" smtClean="0"/>
              <a:t>Audit findings</a:t>
            </a:r>
          </a:p>
          <a:p>
            <a:pPr lvl="2"/>
            <a:r>
              <a:rPr lang="en-US" dirty="0" smtClean="0"/>
              <a:t>State Compliance</a:t>
            </a:r>
          </a:p>
          <a:p>
            <a:pPr lvl="2"/>
            <a:r>
              <a:rPr lang="en-US" dirty="0" smtClean="0"/>
              <a:t>Federal Awards/Compliance</a:t>
            </a:r>
          </a:p>
        </p:txBody>
      </p:sp>
    </p:spTree>
    <p:extLst>
      <p:ext uri="{BB962C8B-B14F-4D97-AF65-F5344CB8AC3E}">
        <p14:creationId xmlns:p14="http://schemas.microsoft.com/office/powerpoint/2010/main" val="36303576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to a five-year trend analysis</a:t>
            </a:r>
          </a:p>
          <a:p>
            <a:r>
              <a:rPr lang="en-US" dirty="0" smtClean="0"/>
              <a:t>Revisit standards and goals rates annually </a:t>
            </a:r>
          </a:p>
          <a:p>
            <a:r>
              <a:rPr lang="en-US" dirty="0" smtClean="0"/>
              <a:t>Set goals for additional indicators (identified by IEPI)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1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Institutional standards (ACCJC)</a:t>
            </a:r>
          </a:p>
          <a:p>
            <a:pPr lvl="1"/>
            <a:r>
              <a:rPr lang="en-US" dirty="0" smtClean="0"/>
              <a:t>Targets the college should annually meet and easily exceed</a:t>
            </a:r>
          </a:p>
          <a:p>
            <a:pPr lvl="1"/>
            <a:r>
              <a:rPr lang="en-US" dirty="0" smtClean="0"/>
              <a:t>Minimum levels of achievement</a:t>
            </a:r>
          </a:p>
          <a:p>
            <a:r>
              <a:rPr lang="en-US" dirty="0" smtClean="0"/>
              <a:t>Institutional goals (IEPI)</a:t>
            </a:r>
          </a:p>
          <a:p>
            <a:pPr lvl="1"/>
            <a:r>
              <a:rPr lang="en-US" dirty="0" smtClean="0"/>
              <a:t>Advance institutional effectiveness</a:t>
            </a:r>
          </a:p>
          <a:p>
            <a:pPr lvl="1"/>
            <a:r>
              <a:rPr lang="en-US" dirty="0" smtClean="0"/>
              <a:t>Aspirational levels of achievement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Foothill’s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592184"/>
            <a:ext cx="7248383" cy="4767077"/>
          </a:xfrm>
        </p:spPr>
        <p:txBody>
          <a:bodyPr>
            <a:noAutofit/>
          </a:bodyPr>
          <a:lstStyle/>
          <a:p>
            <a:r>
              <a:rPr lang="en-US" sz="2400" dirty="0"/>
              <a:t>Data</a:t>
            </a:r>
          </a:p>
          <a:p>
            <a:pPr lvl="1"/>
            <a:r>
              <a:rPr lang="en-US" sz="2400" dirty="0"/>
              <a:t>Most recent term/year (Fall </a:t>
            </a:r>
            <a:r>
              <a:rPr lang="en-US" sz="2400" dirty="0" smtClean="0"/>
              <a:t>2015, 2014, 2013)</a:t>
            </a:r>
            <a:endParaRPr lang="en-US" sz="2400" dirty="0"/>
          </a:p>
          <a:p>
            <a:pPr lvl="1"/>
            <a:r>
              <a:rPr lang="en-US" sz="2400" dirty="0"/>
              <a:t>Longitudinal </a:t>
            </a:r>
            <a:r>
              <a:rPr lang="en-US" sz="2400" dirty="0" smtClean="0"/>
              <a:t>(2012-13 to 2014-15)</a:t>
            </a:r>
            <a:endParaRPr lang="en-US" sz="2400" dirty="0"/>
          </a:p>
          <a:p>
            <a:r>
              <a:rPr lang="en-US" sz="2400" dirty="0" smtClean="0"/>
              <a:t>Sources</a:t>
            </a:r>
            <a:endParaRPr lang="en-US" sz="2400" dirty="0"/>
          </a:p>
          <a:p>
            <a:pPr lvl="1"/>
            <a:r>
              <a:rPr lang="en-US" sz="2400" dirty="0"/>
              <a:t>CCCCO Data Mart, </a:t>
            </a:r>
            <a:r>
              <a:rPr lang="en-US" sz="2400" dirty="0" smtClean="0"/>
              <a:t>Student Success Scorecard, FHDA </a:t>
            </a:r>
            <a:r>
              <a:rPr lang="en-US" sz="2400" dirty="0"/>
              <a:t>IR&amp;P, FH Workforce Development &amp; Institutional Advancement, </a:t>
            </a:r>
            <a:r>
              <a:rPr lang="en-US" sz="2400" dirty="0" smtClean="0"/>
              <a:t>CCC Core </a:t>
            </a:r>
            <a:r>
              <a:rPr lang="en-US" sz="2400" dirty="0"/>
              <a:t>Indicator </a:t>
            </a:r>
            <a:r>
              <a:rPr lang="en-US" sz="2400" dirty="0" smtClean="0"/>
              <a:t>Reports</a:t>
            </a:r>
            <a:endParaRPr lang="en-US" sz="2400" dirty="0"/>
          </a:p>
          <a:p>
            <a:r>
              <a:rPr lang="en-US" sz="2400" dirty="0"/>
              <a:t>Discussion</a:t>
            </a:r>
          </a:p>
          <a:p>
            <a:pPr lvl="1"/>
            <a:r>
              <a:rPr lang="en-US" sz="2400" dirty="0" smtClean="0"/>
              <a:t>PaRC, Workforce Workgroup</a:t>
            </a:r>
            <a:endParaRPr lang="en-US" sz="2400" dirty="0"/>
          </a:p>
          <a:p>
            <a:pPr lvl="1"/>
            <a:r>
              <a:rPr lang="en-US" sz="2400" dirty="0" smtClean="0"/>
              <a:t>Documentation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3272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6" y="2253129"/>
            <a:ext cx="6767369" cy="1252667"/>
          </a:xfrm>
        </p:spPr>
        <p:txBody>
          <a:bodyPr/>
          <a:lstStyle/>
          <a:p>
            <a:r>
              <a:rPr lang="en-US" dirty="0" smtClean="0"/>
              <a:t>Institutional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79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Three-year trend</a:t>
            </a:r>
          </a:p>
          <a:p>
            <a:r>
              <a:rPr lang="en-US" dirty="0" smtClean="0"/>
              <a:t>Three-year average</a:t>
            </a:r>
          </a:p>
          <a:p>
            <a:r>
              <a:rPr lang="en-US" dirty="0" smtClean="0"/>
              <a:t>Calculate 75% of three-year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44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Course Completion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5617" y="5219700"/>
            <a:ext cx="6767369" cy="14062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Completion based on passing course with A, B, C, or P grade; includes all credit courses offered in Fall term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42" y="1592184"/>
            <a:ext cx="10248934" cy="3551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57%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0</a:t>
            </a: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%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939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Program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495800"/>
            <a:ext cx="6767369" cy="18634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Number of AA, AA-T, </a:t>
            </a:r>
            <a:r>
              <a:rPr lang="en-US" dirty="0" smtClean="0"/>
              <a:t>AS, AS-T </a:t>
            </a:r>
            <a:r>
              <a:rPr lang="en-US" dirty="0"/>
              <a:t>and Certificates of Achievement</a:t>
            </a:r>
          </a:p>
          <a:p>
            <a:r>
              <a:rPr lang="en-US" dirty="0"/>
              <a:t>Students counted once regardless of how many awards granted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99" y="1592185"/>
            <a:ext cx="10444335" cy="283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666220" y="2227989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757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+11</a:t>
            </a:r>
            <a:r>
              <a:rPr lang="en-US" sz="4800" dirty="0" smtClean="0">
                <a:solidFill>
                  <a:schemeClr val="bg1"/>
                </a:solidFill>
                <a:latin typeface="Calibri"/>
              </a:rPr>
              <a:t>(+&lt;</a:t>
            </a:r>
            <a:r>
              <a:rPr lang="en-US" sz="4800" dirty="0">
                <a:solidFill>
                  <a:schemeClr val="bg1"/>
                </a:solidFill>
                <a:latin typeface="Calibri"/>
              </a:rPr>
              <a:t>1%)</a:t>
            </a:r>
          </a:p>
        </p:txBody>
      </p:sp>
    </p:spTree>
    <p:extLst>
      <p:ext uri="{BB962C8B-B14F-4D97-AF65-F5344CB8AC3E}">
        <p14:creationId xmlns:p14="http://schemas.microsoft.com/office/powerpoint/2010/main" val="1804131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Degree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372099"/>
            <a:ext cx="6767369" cy="1025261"/>
          </a:xfrm>
        </p:spPr>
        <p:txBody>
          <a:bodyPr>
            <a:normAutofit/>
          </a:bodyPr>
          <a:lstStyle/>
          <a:p>
            <a:r>
              <a:rPr lang="en-US" dirty="0" smtClean="0"/>
              <a:t>Number of associate degrees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5" y="1769812"/>
            <a:ext cx="10515600" cy="342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640022" y="2381720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448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+47(+10%)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048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Certificate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43500"/>
            <a:ext cx="6767369" cy="12157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Certificates of Achievement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6" y="1733550"/>
            <a:ext cx="10078504" cy="3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878290" y="2327368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399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-7 (-&lt;1%)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838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cademic Fall20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FHAcademic Fall2015</Template>
  <TotalTime>303</TotalTime>
  <Words>566</Words>
  <Application>Microsoft Macintosh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Academic Fall2015</vt:lpstr>
      <vt:lpstr>Institutional-Set Standards and Goals: ACCJC Annual Report and Institutional Effectiveness Partnership Initiative (IEPI) </vt:lpstr>
      <vt:lpstr>Overview</vt:lpstr>
      <vt:lpstr>Foothill’s Approach</vt:lpstr>
      <vt:lpstr>Institutional Standards</vt:lpstr>
      <vt:lpstr>Setting the Standards</vt:lpstr>
      <vt:lpstr>Student Course Completion</vt:lpstr>
      <vt:lpstr>Student Program Completion</vt:lpstr>
      <vt:lpstr>Student Degree Completion</vt:lpstr>
      <vt:lpstr>Student Certificate Completion</vt:lpstr>
      <vt:lpstr>Student Transfers to Four-Year</vt:lpstr>
      <vt:lpstr>Additional (CTE) Standards</vt:lpstr>
      <vt:lpstr>Institutional Goals</vt:lpstr>
      <vt:lpstr>Setting the Goals</vt:lpstr>
      <vt:lpstr>Successful Course Completion</vt:lpstr>
      <vt:lpstr>Remedial Rate-Math</vt:lpstr>
      <vt:lpstr>Remedial Rate-English</vt:lpstr>
      <vt:lpstr>Remedial Rate-ESL</vt:lpstr>
      <vt:lpstr>Additional (District) Goals</vt:lpstr>
      <vt:lpstr>Considerations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ACCJC Annual Report Institutional-Set Standards</dc:title>
  <dc:creator>FHDA</dc:creator>
  <cp:lastModifiedBy>FHDA</cp:lastModifiedBy>
  <cp:revision>42</cp:revision>
  <dcterms:created xsi:type="dcterms:W3CDTF">2016-03-02T08:10:03Z</dcterms:created>
  <dcterms:modified xsi:type="dcterms:W3CDTF">2016-03-02T21:03:43Z</dcterms:modified>
</cp:coreProperties>
</file>