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81" r:id="rId3"/>
    <p:sldId id="270" r:id="rId4"/>
    <p:sldId id="282" r:id="rId5"/>
    <p:sldId id="269" r:id="rId6"/>
    <p:sldId id="283" r:id="rId7"/>
    <p:sldId id="321" r:id="rId8"/>
    <p:sldId id="322" r:id="rId9"/>
    <p:sldId id="309" r:id="rId10"/>
    <p:sldId id="310" r:id="rId11"/>
    <p:sldId id="311" r:id="rId12"/>
    <p:sldId id="312" r:id="rId13"/>
    <p:sldId id="313" r:id="rId14"/>
    <p:sldId id="294" r:id="rId15"/>
    <p:sldId id="289" r:id="rId16"/>
    <p:sldId id="305" r:id="rId17"/>
    <p:sldId id="314" r:id="rId18"/>
    <p:sldId id="315" r:id="rId19"/>
    <p:sldId id="316" r:id="rId20"/>
    <p:sldId id="317" r:id="rId21"/>
    <p:sldId id="318" r:id="rId22"/>
    <p:sldId id="319" r:id="rId23"/>
    <p:sldId id="308" r:id="rId24"/>
    <p:sldId id="320" r:id="rId25"/>
    <p:sldId id="302" r:id="rId26"/>
    <p:sldId id="284" r:id="rId27"/>
    <p:sldId id="304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445667104111986"/>
                  <c:y val="-0.0041808836395450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Administrator9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66496062992126"/>
                  <c:y val="-0.08157042869641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Classified Staff</a:t>
                    </a:r>
                    <a:r>
                      <a:rPr lang="en-US" sz="1400" dirty="0" smtClean="0"/>
                      <a:t>, 19</a:t>
                    </a:r>
                    <a:r>
                      <a:rPr lang="en-US" sz="1400" dirty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0045494313211"/>
                  <c:y val="-0.0778940653251677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Full-time Faculty, 58%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757432195975503"/>
                  <c:y val="-0.0079687955672207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Part-time Faculty, 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316130796150481"/>
                  <c:y val="-0.031361548556430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Students, 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Graph!$Q$4:$Q$8</c:f>
              <c:strCache>
                <c:ptCount val="5"/>
                <c:pt idx="0">
                  <c:v>Administrator</c:v>
                </c:pt>
                <c:pt idx="1">
                  <c:v>Classified Staff </c:v>
                </c:pt>
                <c:pt idx="2">
                  <c:v>Full-time Faculty</c:v>
                </c:pt>
                <c:pt idx="3">
                  <c:v>Part-time Faculty</c:v>
                </c:pt>
                <c:pt idx="4">
                  <c:v>Student</c:v>
                </c:pt>
              </c:strCache>
            </c:strRef>
          </c:cat>
          <c:val>
            <c:numRef>
              <c:f>Graph!$R$4:$R$8</c:f>
              <c:numCache>
                <c:formatCode>0%</c:formatCode>
                <c:ptCount val="5"/>
                <c:pt idx="0">
                  <c:v>0.09</c:v>
                </c:pt>
                <c:pt idx="1">
                  <c:v>0.19</c:v>
                </c:pt>
                <c:pt idx="2">
                  <c:v>0.58</c:v>
                </c:pt>
                <c:pt idx="3">
                  <c:v>0.09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273619860017498"/>
                  <c:y val="0.026990740740740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Once a year, 15%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727646544181977"/>
                  <c:y val="-0.00865376202974628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Every other year, 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686832895888014"/>
                  <c:y val="-0.0943281568970546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Every third year, 71%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/>
                      <a:t> Once per accreditation cycle, 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96614173228346"/>
                  <c:y val="-0.008213400408282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Not sure, 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Graph!$Q$422:$Q$426</c:f>
              <c:strCache>
                <c:ptCount val="5"/>
                <c:pt idx="0">
                  <c:v>Once a year</c:v>
                </c:pt>
                <c:pt idx="1">
                  <c:v>Every other year</c:v>
                </c:pt>
                <c:pt idx="2">
                  <c:v>Every third year</c:v>
                </c:pt>
                <c:pt idx="3">
                  <c:v>Once per accreditation cycle</c:v>
                </c:pt>
                <c:pt idx="4">
                  <c:v>Not Sure</c:v>
                </c:pt>
              </c:strCache>
            </c:strRef>
          </c:cat>
          <c:val>
            <c:numRef>
              <c:f>Graph!$R$422:$R$426</c:f>
              <c:numCache>
                <c:formatCode>0%</c:formatCode>
                <c:ptCount val="5"/>
                <c:pt idx="0">
                  <c:v>0.15</c:v>
                </c:pt>
                <c:pt idx="1">
                  <c:v>0.07</c:v>
                </c:pt>
                <c:pt idx="2">
                  <c:v>0.71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920439632545932"/>
          <c:y val="0.0514005540974045"/>
          <c:w val="0.863511592300962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Graph!$Q$440:$Q$441</c:f>
              <c:strCache>
                <c:ptCount val="2"/>
                <c:pt idx="0">
                  <c:v>OPC</c:v>
                </c:pt>
                <c:pt idx="1">
                  <c:v>PaRC</c:v>
                </c:pt>
              </c:strCache>
            </c:strRef>
          </c:cat>
          <c:val>
            <c:numRef>
              <c:f>Graph!$R$440:$R$441</c:f>
              <c:numCache>
                <c:formatCode>0%</c:formatCode>
                <c:ptCount val="2"/>
                <c:pt idx="0">
                  <c:v>0.71</c:v>
                </c:pt>
                <c:pt idx="1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955048"/>
        <c:axId val="443958072"/>
      </c:barChart>
      <c:catAx>
        <c:axId val="443955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958072"/>
        <c:crosses val="autoZero"/>
        <c:auto val="1"/>
        <c:lblAlgn val="ctr"/>
        <c:lblOffset val="100"/>
        <c:noMultiLvlLbl val="0"/>
      </c:catAx>
      <c:valAx>
        <c:axId val="44395807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439550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Graph!$Q$453:$Q$454</c:f>
              <c:strCache>
                <c:ptCount val="2"/>
                <c:pt idx="0">
                  <c:v>OPC</c:v>
                </c:pt>
                <c:pt idx="1">
                  <c:v>PaRC</c:v>
                </c:pt>
              </c:strCache>
            </c:strRef>
          </c:cat>
          <c:val>
            <c:numRef>
              <c:f>Graph!$R$453:$R$454</c:f>
              <c:numCache>
                <c:formatCode>0%</c:formatCode>
                <c:ptCount val="2"/>
                <c:pt idx="0">
                  <c:v>0.11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601304"/>
        <c:axId val="425604312"/>
      </c:barChart>
      <c:catAx>
        <c:axId val="425601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5604312"/>
        <c:crosses val="autoZero"/>
        <c:auto val="1"/>
        <c:lblAlgn val="ctr"/>
        <c:lblOffset val="100"/>
        <c:noMultiLvlLbl val="0"/>
      </c:catAx>
      <c:valAx>
        <c:axId val="4256043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25601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435629921259843"/>
                  <c:y val="-0.0009503499562554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Fall 2016, 10%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00973315835521"/>
                  <c:y val="0.08478601633129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Fall 2017, 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3766404199475"/>
                  <c:y val="-0.009355497229512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Fall</a:t>
                    </a:r>
                    <a:r>
                      <a:rPr lang="en-US" baseline="0" dirty="0"/>
                      <a:t> 2018, </a:t>
                    </a:r>
                    <a:r>
                      <a:rPr lang="en-US" dirty="0"/>
                      <a:t>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150701006124234"/>
                  <c:y val="-0.07218613298337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Not Sure, 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Graph!$Q$471:$Q$474</c:f>
              <c:strCache>
                <c:ptCount val="4"/>
                <c:pt idx="0">
                  <c:v>Fall 2016</c:v>
                </c:pt>
                <c:pt idx="1">
                  <c:v>Fall 2017</c:v>
                </c:pt>
                <c:pt idx="2">
                  <c:v>Fall 2018</c:v>
                </c:pt>
                <c:pt idx="3">
                  <c:v>Not sure</c:v>
                </c:pt>
              </c:strCache>
            </c:strRef>
          </c:cat>
          <c:val>
            <c:numRef>
              <c:f>Graph!$R$471:$R$474</c:f>
              <c:numCache>
                <c:formatCode>0%</c:formatCode>
                <c:ptCount val="4"/>
                <c:pt idx="0">
                  <c:v>0.1</c:v>
                </c:pt>
                <c:pt idx="1">
                  <c:v>0.35</c:v>
                </c:pt>
                <c:pt idx="2">
                  <c:v>0.15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5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1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90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3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9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70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1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4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9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1F07C-58E1-D142-8A1C-2C3AF39054C2}" type="datetimeFigureOut">
              <a:rPr lang="en-US" smtClean="0"/>
              <a:pPr/>
              <a:t>6/19/15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72FF-172C-004F-ABFB-17905131C5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Governance Survey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/>
          <a:p>
            <a:r>
              <a:rPr lang="en-US" dirty="0" smtClean="0"/>
              <a:t>Planning and Resource Council (PaRC)</a:t>
            </a:r>
          </a:p>
          <a:p>
            <a:r>
              <a:rPr lang="en-US" dirty="0" smtClean="0"/>
              <a:t>June 17, 2015</a:t>
            </a:r>
            <a:endParaRPr lang="en-US" dirty="0"/>
          </a:p>
        </p:txBody>
      </p:sp>
      <p:pic>
        <p:nvPicPr>
          <p:cNvPr id="4" name="Content Placeholder 3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85800"/>
            <a:ext cx="6089904" cy="470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6976" y="5953991"/>
            <a:ext cx="1534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E. Kuo &amp; J. Marino-Iacieri</a:t>
            </a:r>
          </a:p>
          <a:p>
            <a:pPr algn="r"/>
            <a:r>
              <a:rPr lang="en-US" sz="1000" dirty="0" smtClean="0"/>
              <a:t>FH IR&amp;P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5739" y="2331939"/>
            <a:ext cx="5050961" cy="31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Once a year</a:t>
            </a:r>
          </a:p>
          <a:p>
            <a:pPr marL="0" indent="0">
              <a:buNone/>
            </a:pPr>
            <a:r>
              <a:rPr lang="en-US" dirty="0" smtClean="0"/>
              <a:t>Every other year</a:t>
            </a:r>
          </a:p>
          <a:p>
            <a:pPr marL="0" indent="0">
              <a:buNone/>
            </a:pPr>
            <a:r>
              <a:rPr lang="en-US" dirty="0" smtClean="0"/>
              <a:t>Every third year			</a:t>
            </a:r>
          </a:p>
          <a:p>
            <a:pPr marL="0" indent="0">
              <a:buNone/>
            </a:pPr>
            <a:r>
              <a:rPr lang="en-US" dirty="0" smtClean="0"/>
              <a:t>Once per accreditation cycle</a:t>
            </a:r>
          </a:p>
          <a:p>
            <a:pPr marL="0" indent="0">
              <a:buNone/>
            </a:pPr>
            <a:r>
              <a:rPr lang="en-US" dirty="0" smtClean="0"/>
              <a:t>Not 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How Often is a Comprehensive Program Review Completed?</a:t>
            </a: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44477" y="3432796"/>
            <a:ext cx="3096565" cy="7072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13781"/>
              </p:ext>
            </p:extLst>
          </p:nvPr>
        </p:nvGraphicFramePr>
        <p:xfrm>
          <a:off x="4397860" y="245998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530054" y="5943602"/>
            <a:ext cx="236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71% people answered correctly (29/41)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1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  <p:bldGraphic spid="10" grpId="0">
        <p:bldAsOne/>
      </p:bldGraphic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Where Do B-Budget Augmentation Requests Get Prioritized?</a:t>
            </a:r>
            <a:endParaRPr lang="en-US" sz="4400" b="1" dirty="0"/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2108214" y="1711056"/>
            <a:ext cx="4541030" cy="89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OPC						PaRC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04866" y="1693316"/>
            <a:ext cx="1726054" cy="7072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7628995"/>
              </p:ext>
            </p:extLst>
          </p:nvPr>
        </p:nvGraphicFramePr>
        <p:xfrm>
          <a:off x="2213460" y="28049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30054" y="5943602"/>
            <a:ext cx="236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71% people answered correctly 25/35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90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Graphic spid="11" grpId="0">
        <p:bldAsOne/>
      </p:bldGraphic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08214" y="1711056"/>
            <a:ext cx="4541030" cy="8977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OPC						PaRC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Where Do New Faculty Requests Get Prioritized?</a:t>
            </a: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923191" y="1693316"/>
            <a:ext cx="1726054" cy="7072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0054" y="5943602"/>
            <a:ext cx="236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89% people answered correctly (31/35)</a:t>
            </a:r>
            <a:endParaRPr lang="en-U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278623"/>
              </p:ext>
            </p:extLst>
          </p:nvPr>
        </p:nvGraphicFramePr>
        <p:xfrm>
          <a:off x="2108214" y="2608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0727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0" grpId="0"/>
      <p:bldGraphic spid="1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2630" y="2162733"/>
            <a:ext cx="3709223" cy="2955366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 smtClean="0"/>
              <a:t>Fall 2015		</a:t>
            </a:r>
          </a:p>
          <a:p>
            <a:pPr marL="0" indent="0">
              <a:buNone/>
            </a:pPr>
            <a:r>
              <a:rPr lang="en-US" dirty="0" smtClean="0"/>
              <a:t>Fall 2016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Fall 2017				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Fall 2018</a:t>
            </a:r>
          </a:p>
          <a:p>
            <a:pPr marL="0" indent="0">
              <a:buNone/>
            </a:pPr>
            <a:r>
              <a:rPr lang="en-US" dirty="0" smtClean="0"/>
              <a:t>Not Sure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When is the Next Accreditation Site Visit Scheduled?</a:t>
            </a: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077158" y="3254933"/>
            <a:ext cx="2322286" cy="70757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0054" y="5943602"/>
            <a:ext cx="236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35% people answered correctly (14/40)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73823"/>
              </p:ext>
            </p:extLst>
          </p:nvPr>
        </p:nvGraphicFramePr>
        <p:xfrm>
          <a:off x="4244054" y="21627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678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0" grpId="0"/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Program Review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5593165"/>
            <a:ext cx="342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Annual: 2013 N=31; 2014 N=52; 2015 N=20</a:t>
            </a:r>
          </a:p>
          <a:p>
            <a:r>
              <a:rPr lang="en-US" sz="1200" dirty="0" smtClean="0"/>
              <a:t>Comprehensive: 2014 N=10; 2014 N=26; 2015 N=18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02567"/>
              </p:ext>
            </p:extLst>
          </p:nvPr>
        </p:nvGraphicFramePr>
        <p:xfrm>
          <a:off x="304800" y="1397000"/>
          <a:ext cx="833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Received</a:t>
                      </a:r>
                      <a:r>
                        <a:rPr lang="en-US" sz="3200" baseline="0" dirty="0" smtClean="0"/>
                        <a:t>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Annual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61%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Comprehensive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78%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165989"/>
              </p:ext>
            </p:extLst>
          </p:nvPr>
        </p:nvGraphicFramePr>
        <p:xfrm>
          <a:off x="333860" y="3733800"/>
          <a:ext cx="833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Helpful </a:t>
                      </a:r>
                      <a:r>
                        <a:rPr lang="en-US" sz="3200" baseline="0" dirty="0" smtClean="0"/>
                        <a:t>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Annual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Comprehensive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07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Program Review Suggestions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897" y="5528731"/>
            <a:ext cx="5439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percentage rates for more discussion/communication increased from last year’s survey.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81371" y="6100996"/>
            <a:ext cx="234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</a:t>
            </a:r>
            <a:r>
              <a:rPr lang="en-US" sz="1200" dirty="0"/>
              <a:t>allow respondents to select multiple </a:t>
            </a:r>
            <a:r>
              <a:rPr lang="en-US" sz="1200" dirty="0" smtClean="0"/>
              <a:t>items. </a:t>
            </a:r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68231"/>
              </p:ext>
            </p:extLst>
          </p:nvPr>
        </p:nvGraphicFramePr>
        <p:xfrm>
          <a:off x="457200" y="1397000"/>
          <a:ext cx="847191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4500"/>
                <a:gridCol w="1393440"/>
                <a:gridCol w="282397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Suggestions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Annual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Comprehensive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</a:t>
                      </a:r>
                      <a:r>
                        <a:rPr lang="en-US" sz="3200" baseline="0" dirty="0" smtClean="0"/>
                        <a:t> instructions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Shorter template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div/dept</a:t>
                      </a:r>
                      <a:r>
                        <a:rPr lang="en-US" sz="3200" baseline="0" dirty="0" smtClean="0"/>
                        <a:t> discuss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38%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Dean/VP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PRC 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2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SLO reflections are hardly used in the document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Program data should be auto-populated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Template and data sheet should use consistent terminology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Program Review Comments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0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Perkins Funding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85628"/>
              </p:ext>
            </p:extLst>
          </p:nvPr>
        </p:nvGraphicFramePr>
        <p:xfrm>
          <a:off x="304800" y="1397000"/>
          <a:ext cx="833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Received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92%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Helpful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100%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82%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096013"/>
              </p:ext>
            </p:extLst>
          </p:nvPr>
        </p:nvGraphicFramePr>
        <p:xfrm>
          <a:off x="355600" y="3710717"/>
          <a:ext cx="83312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 Spent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Less than 2 hours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r>
                        <a:rPr lang="en-US" sz="3200" baseline="0" dirty="0" smtClean="0"/>
                        <a:t> to 5 hours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63%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than 5 hours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13%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1371" y="6239496"/>
            <a:ext cx="234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Perkins: 2013 N=9; 2014 N=12; 2015 N=8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244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Perkins Funding Suggestions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1371" y="6100996"/>
            <a:ext cx="234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Question </a:t>
            </a:r>
            <a:r>
              <a:rPr lang="en-US" sz="1200" dirty="0">
                <a:solidFill>
                  <a:prstClr val="black"/>
                </a:solidFill>
              </a:rPr>
              <a:t>allow respondents to select multiple </a:t>
            </a:r>
            <a:r>
              <a:rPr lang="en-US" sz="1200" dirty="0" smtClean="0">
                <a:solidFill>
                  <a:prstClr val="black"/>
                </a:solidFill>
              </a:rPr>
              <a:t>items. 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20791"/>
              </p:ext>
            </p:extLst>
          </p:nvPr>
        </p:nvGraphicFramePr>
        <p:xfrm>
          <a:off x="457200" y="1417638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Suggestions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</a:t>
                      </a:r>
                      <a:r>
                        <a:rPr lang="en-US" sz="3200" baseline="0" dirty="0" smtClean="0"/>
                        <a:t> understanding-WWG’s role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 understanding-PaRC’s role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</a:t>
                      </a:r>
                      <a:r>
                        <a:rPr lang="en-US" sz="3200" baseline="0" dirty="0" smtClean="0"/>
                        <a:t> understanding-Perkins criteria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71%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66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Resource Requests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271218"/>
              </p:ext>
            </p:extLst>
          </p:nvPr>
        </p:nvGraphicFramePr>
        <p:xfrm>
          <a:off x="304800" y="1397000"/>
          <a:ext cx="833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Received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44%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38%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Helpful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30%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543271" y="6145823"/>
            <a:ext cx="234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B-Budget Augmentation: </a:t>
            </a:r>
          </a:p>
          <a:p>
            <a:r>
              <a:rPr lang="en-US" sz="1200" dirty="0" smtClean="0"/>
              <a:t>2014 N=9; 2014 N=15; 2015 N=13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3656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Purpose: Evaluate college planning and resource prioritization process</a:t>
            </a:r>
          </a:p>
          <a:p>
            <a:pPr marL="0" indent="0">
              <a:buNone/>
            </a:pPr>
            <a:r>
              <a:rPr lang="en-US" dirty="0" smtClean="0"/>
              <a:t>Outcome: Allow for continuous improvement by informing the Integrated Planning &amp; Budget (IP&amp;B) Taskforce’s summer agenda</a:t>
            </a:r>
          </a:p>
          <a:p>
            <a:pPr marL="0" indent="0">
              <a:buNone/>
            </a:pPr>
            <a:r>
              <a:rPr lang="en-US" dirty="0" smtClean="0"/>
              <a:t>Administration: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Online survey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Email invite to FH employees and PaRC student representatives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Monday, June 8 to Monday, June 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Overview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8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Resource Request Suggestions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1371" y="6100996"/>
            <a:ext cx="234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Question </a:t>
            </a:r>
            <a:r>
              <a:rPr lang="en-US" sz="1200" dirty="0">
                <a:solidFill>
                  <a:prstClr val="black"/>
                </a:solidFill>
              </a:rPr>
              <a:t>allow respondents to select multiple </a:t>
            </a:r>
            <a:r>
              <a:rPr lang="en-US" sz="1200" dirty="0" smtClean="0">
                <a:solidFill>
                  <a:prstClr val="black"/>
                </a:solidFill>
              </a:rPr>
              <a:t>items. 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339809"/>
              </p:ext>
            </p:extLst>
          </p:nvPr>
        </p:nvGraphicFramePr>
        <p:xfrm>
          <a:off x="457200" y="1417638"/>
          <a:ext cx="82296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Suggestions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</a:t>
                      </a:r>
                      <a:r>
                        <a:rPr lang="en-US" sz="3200" baseline="0" dirty="0" smtClean="0"/>
                        <a:t> understanding-process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 understanding-rubric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69%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</a:t>
                      </a:r>
                      <a:r>
                        <a:rPr lang="en-US" sz="3200" baseline="0" dirty="0" smtClean="0"/>
                        <a:t> understanding-PaRC’s role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62%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57200" y="3619500"/>
            <a:ext cx="8229600" cy="23241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Role of PRC with OPC’s and PaRC’s </a:t>
            </a:r>
            <a:r>
              <a:rPr lang="en-US" dirty="0" smtClean="0"/>
              <a:t>recommendations</a:t>
            </a:r>
          </a:p>
          <a:p>
            <a:pPr>
              <a:buFont typeface="Wingdings" charset="2"/>
              <a:buChar char="Ø"/>
            </a:pPr>
            <a:r>
              <a:rPr lang="en-US" dirty="0"/>
              <a:t>VPs need clearer documentation (with criteria) regarding their ranking and prioritizations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89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4638"/>
            <a:ext cx="849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Student  Learning Outcomes (SLOs)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021428"/>
              </p:ext>
            </p:extLst>
          </p:nvPr>
        </p:nvGraphicFramePr>
        <p:xfrm>
          <a:off x="304800" y="1397000"/>
          <a:ext cx="8331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4300"/>
                <a:gridCol w="1473200"/>
                <a:gridCol w="1511300"/>
                <a:gridCol w="142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aseline="0" dirty="0" smtClean="0"/>
                        <a:t>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Received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Helpful feedback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42%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1371" y="6239496"/>
            <a:ext cx="234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SLOs: 2013 N=37; 2014 N=53; 2015 N=28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067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SLO Suggestions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81371" y="6100996"/>
            <a:ext cx="234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</a:rPr>
              <a:t>Question </a:t>
            </a:r>
            <a:r>
              <a:rPr lang="en-US" sz="1200" dirty="0">
                <a:solidFill>
                  <a:prstClr val="black"/>
                </a:solidFill>
              </a:rPr>
              <a:t>allow respondents to select multiple </a:t>
            </a:r>
            <a:r>
              <a:rPr lang="en-US" sz="1200" dirty="0" smtClean="0">
                <a:solidFill>
                  <a:prstClr val="black"/>
                </a:solidFill>
              </a:rPr>
              <a:t>items. </a:t>
            </a:r>
            <a:endParaRPr lang="en-US" sz="1200" dirty="0">
              <a:solidFill>
                <a:prstClr val="black"/>
              </a:solidFill>
            </a:endParaRPr>
          </a:p>
          <a:p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70449"/>
              </p:ext>
            </p:extLst>
          </p:nvPr>
        </p:nvGraphicFramePr>
        <p:xfrm>
          <a:off x="457200" y="1417638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040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Suggestions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SLO discussion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64%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Clearer instructions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More div/dept support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Increased TracDat</a:t>
                      </a:r>
                      <a:r>
                        <a:rPr lang="en-US" sz="3200" baseline="0" dirty="0" smtClean="0"/>
                        <a:t> training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28%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57200" y="4052554"/>
            <a:ext cx="8229600" cy="2324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More professional development/training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More IR support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New SLO software (not TracDat)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3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TracDat limitations—”tedious and unproductive to my needs”, “not user friendly”, “more support needed”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What are SLOs—”Aren’t grades a measure of learning outcomes?”, “discussed in depth in Senate, but I haven’t seen it talked about at all in my division”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SLO Comments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1371" y="6100996"/>
            <a:ext cx="2347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</a:t>
            </a:r>
            <a:r>
              <a:rPr lang="en-US" sz="1200" dirty="0"/>
              <a:t>allow respondents to select multiple </a:t>
            </a:r>
            <a:r>
              <a:rPr lang="en-US" sz="1200" dirty="0" smtClean="0"/>
              <a:t>items.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313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prstClr val="black"/>
                </a:solidFill>
              </a:rPr>
              <a:t>For IP&amp;B’s Consideration</a:t>
            </a:r>
            <a:endParaRPr lang="en-US" sz="4400" b="1" dirty="0">
              <a:solidFill>
                <a:prstClr val="black"/>
              </a:solidFill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2194"/>
              </p:ext>
            </p:extLst>
          </p:nvPr>
        </p:nvGraphicFramePr>
        <p:xfrm>
          <a:off x="253999" y="1417638"/>
          <a:ext cx="867511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101"/>
                <a:gridCol w="15250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Top Three</a:t>
                      </a:r>
                      <a:r>
                        <a:rPr lang="en-US" sz="3200" baseline="0" dirty="0" smtClean="0"/>
                        <a:t> Agenda Items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Faculty/Staff prioritization process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Comprehensive program review</a:t>
                      </a:r>
                      <a:r>
                        <a:rPr lang="en-US" sz="3200" baseline="0" dirty="0" smtClean="0"/>
                        <a:t> template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52%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Annual program review</a:t>
                      </a:r>
                      <a:r>
                        <a:rPr lang="en-US" sz="3200" baseline="0" dirty="0" smtClean="0"/>
                        <a:t> template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48%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457200" y="4127500"/>
            <a:ext cx="8229600" cy="91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Program review process (39%)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1371" y="6100996"/>
            <a:ext cx="2347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Respondents: N=33</a:t>
            </a:r>
          </a:p>
          <a:p>
            <a:r>
              <a:rPr lang="en-US" sz="1200" dirty="0" smtClean="0"/>
              <a:t>Question </a:t>
            </a:r>
            <a:r>
              <a:rPr lang="en-US" sz="1200" dirty="0"/>
              <a:t>allow respondents to select multiple </a:t>
            </a:r>
            <a:r>
              <a:rPr lang="en-US" sz="1200" dirty="0" smtClean="0"/>
              <a:t>items.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10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Top suggestions: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Helpful to have a grid to explain all planning functions/elements (e.g. program review, standards/goals, ed master plan, etc.)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Provide stipends/reassign time for committee work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Core mission workgroups need more representation and diversity in membership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Governance/planning meetings should be calendared so they are not scheduled at the same time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Professional development about how to participate and why it is important to do so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For IP&amp;B’s Consideration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4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Core mission workgroups do not typically report out about PaRC</a:t>
            </a:r>
            <a:r>
              <a:rPr lang="en-US" dirty="0"/>
              <a:t> </a:t>
            </a:r>
            <a:r>
              <a:rPr lang="en-US" dirty="0" smtClean="0"/>
              <a:t>discussions and decisions.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Process for “emergency hires” should be documented; there should be a process and data/evidence should be provided.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Other Planning Comments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1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Focus on and improve communication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Understand the communication channels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Opportunities for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Clarify processes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Themes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7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Questions? Comments?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1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Survey Respondents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311" y="4583092"/>
            <a:ext cx="3725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Administrator					4</a:t>
            </a:r>
          </a:p>
          <a:p>
            <a:r>
              <a:rPr lang="en-US" dirty="0" smtClean="0"/>
              <a:t>Classified Staff					8</a:t>
            </a:r>
          </a:p>
          <a:p>
            <a:r>
              <a:rPr lang="en-US" dirty="0" smtClean="0"/>
              <a:t>Full-time Faculty				25</a:t>
            </a:r>
          </a:p>
          <a:p>
            <a:r>
              <a:rPr lang="en-US" dirty="0" smtClean="0"/>
              <a:t>Part-time Faculty				4</a:t>
            </a:r>
          </a:p>
          <a:p>
            <a:r>
              <a:rPr lang="en-US" dirty="0" smtClean="0"/>
              <a:t>Students						2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644840" y="4515347"/>
            <a:ext cx="744092" cy="15450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45308" y="5079762"/>
            <a:ext cx="123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= 43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5904" y="2043457"/>
            <a:ext cx="2079203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Almost half reported no involvement on any planning committees (46%).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1643" y="1992145"/>
            <a:ext cx="1816686" cy="17543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Planning committees with highest participation include Academic Senate and PaRC.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15282"/>
              </p:ext>
            </p:extLst>
          </p:nvPr>
        </p:nvGraphicFramePr>
        <p:xfrm>
          <a:off x="1645258" y="1040508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185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  <p:bldP spid="12" grpId="0" animBg="1"/>
      <p:bldP spid="13" grpId="0" animBg="1"/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46909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College website</a:t>
            </a:r>
          </a:p>
          <a:p>
            <a:pPr marL="0" indent="0" algn="ctr">
              <a:buNone/>
            </a:pPr>
            <a:r>
              <a:rPr lang="en-US" dirty="0" smtClean="0"/>
              <a:t>Division meetings</a:t>
            </a:r>
          </a:p>
          <a:p>
            <a:pPr marL="0" indent="0" algn="ctr">
              <a:buNone/>
            </a:pPr>
            <a:r>
              <a:rPr lang="en-US" dirty="0" smtClean="0"/>
              <a:t>Department meetings</a:t>
            </a:r>
          </a:p>
          <a:p>
            <a:pPr marL="0" indent="0" algn="ctr">
              <a:buNone/>
            </a:pPr>
            <a:r>
              <a:rPr lang="en-US" dirty="0" smtClean="0"/>
              <a:t>Email</a:t>
            </a:r>
          </a:p>
          <a:p>
            <a:pPr marL="0" indent="0" algn="ctr">
              <a:buNone/>
            </a:pPr>
            <a:r>
              <a:rPr lang="en-US" dirty="0" smtClean="0"/>
              <a:t>MyPortal</a:t>
            </a:r>
          </a:p>
          <a:p>
            <a:pPr marL="0" indent="0" algn="ctr">
              <a:buNone/>
            </a:pPr>
            <a:r>
              <a:rPr lang="en-US" dirty="0" smtClean="0"/>
              <a:t>PaRC meetings</a:t>
            </a:r>
          </a:p>
          <a:p>
            <a:pPr marL="0" indent="0" algn="ctr">
              <a:buNone/>
            </a:pPr>
            <a:r>
              <a:rPr lang="en-US" dirty="0" smtClean="0"/>
              <a:t>PaRC website</a:t>
            </a:r>
          </a:p>
          <a:p>
            <a:pPr marL="0" indent="0" algn="ctr">
              <a:buNone/>
            </a:pPr>
            <a:r>
              <a:rPr lang="en-US" dirty="0" smtClean="0"/>
              <a:t>Senate meetings (inc. ASFC)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How We Stay Informed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61" y="1898761"/>
            <a:ext cx="2371136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Administrator</a:t>
            </a:r>
            <a:endParaRPr lang="en-US" sz="2800" dirty="0"/>
          </a:p>
        </p:txBody>
      </p:sp>
      <p:sp>
        <p:nvSpPr>
          <p:cNvPr id="9" name="Right Arrow 8"/>
          <p:cNvSpPr/>
          <p:nvPr/>
        </p:nvSpPr>
        <p:spPr>
          <a:xfrm rot="20975125">
            <a:off x="3155978" y="3311734"/>
            <a:ext cx="782580" cy="3848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20497847">
            <a:off x="2334412" y="1475745"/>
            <a:ext cx="782580" cy="3848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443" y="3580794"/>
            <a:ext cx="2371136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Classified Staff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35798" y="4411589"/>
            <a:ext cx="2371136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Part-time Faculty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1989" y="3103740"/>
            <a:ext cx="237113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Full-time Faculty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2535" y="4730438"/>
            <a:ext cx="2371136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Student</a:t>
            </a:r>
            <a:endParaRPr lang="en-US" sz="2800" dirty="0"/>
          </a:p>
        </p:txBody>
      </p:sp>
      <p:sp>
        <p:nvSpPr>
          <p:cNvPr id="15" name="Right Arrow 14"/>
          <p:cNvSpPr/>
          <p:nvPr/>
        </p:nvSpPr>
        <p:spPr>
          <a:xfrm>
            <a:off x="1371170" y="5438938"/>
            <a:ext cx="782580" cy="3848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894527">
            <a:off x="3116992" y="2918672"/>
            <a:ext cx="782580" cy="3848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1012576">
            <a:off x="2334412" y="1031635"/>
            <a:ext cx="782580" cy="38483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6550363" y="2533842"/>
            <a:ext cx="782580" cy="3848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9983669">
            <a:off x="6967915" y="5365696"/>
            <a:ext cx="782580" cy="3848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9911131">
            <a:off x="5298665" y="2931923"/>
            <a:ext cx="782580" cy="3848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 rot="10800000">
            <a:off x="6159073" y="2013989"/>
            <a:ext cx="782580" cy="38483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>
            <a:off x="2468494" y="3103740"/>
            <a:ext cx="782580" cy="3848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>
            <a:off x="2859784" y="3744811"/>
            <a:ext cx="782580" cy="3848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 rot="10051203">
            <a:off x="5966172" y="1069735"/>
            <a:ext cx="782580" cy="38483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10800000">
            <a:off x="5490639" y="3744811"/>
            <a:ext cx="782580" cy="384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1436900">
            <a:off x="5966172" y="1513931"/>
            <a:ext cx="782580" cy="384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1826594">
            <a:off x="5376493" y="3381127"/>
            <a:ext cx="782580" cy="384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 rot="11697982">
            <a:off x="6967915" y="5823768"/>
            <a:ext cx="782580" cy="384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3899572" y="2982723"/>
            <a:ext cx="1360107" cy="641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986526" y="1257863"/>
            <a:ext cx="3094719" cy="641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642364" y="4129641"/>
            <a:ext cx="18482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ight Arrow 35"/>
          <p:cNvSpPr/>
          <p:nvPr/>
        </p:nvSpPr>
        <p:spPr>
          <a:xfrm rot="10800000">
            <a:off x="5881929" y="4345608"/>
            <a:ext cx="782580" cy="38483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317366" y="6244435"/>
            <a:ext cx="2866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Questions allow respondents to select multiple methods.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428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604"/>
            <a:ext cx="8229600" cy="15413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Methods used to disseminate college planning discussions and decisions to constituents: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PaRC Communication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8166" y="4057552"/>
            <a:ext cx="3749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/>
              <a:t>PaRC: N=6</a:t>
            </a:r>
          </a:p>
          <a:p>
            <a:pPr algn="r"/>
            <a:r>
              <a:rPr lang="en-US" sz="1200" dirty="0" smtClean="0"/>
              <a:t>Question allows respondents to select multiple methods.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558800" y="4647730"/>
            <a:ext cx="772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Two-thirds disseminate college planning discussions and decisions either bi-monthly or monthly.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9591"/>
              </p:ext>
            </p:extLst>
          </p:nvPr>
        </p:nvGraphicFramePr>
        <p:xfrm>
          <a:off x="391010" y="2291666"/>
          <a:ext cx="82169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950"/>
                <a:gridCol w="2266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Method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Percent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Informal</a:t>
                      </a:r>
                      <a:r>
                        <a:rPr lang="en-US" sz="3200" baseline="0" dirty="0" smtClean="0"/>
                        <a:t> discussions w/colleagues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Reporting out at meetings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83%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554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Planning and Resource Process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55" y="5567211"/>
            <a:ext cx="8595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Full-time faculty responded “strongly agree/agree” at a lower percentage rate compared to the other groups from 5-to 14-percentage point difference.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143294"/>
              </p:ext>
            </p:extLst>
          </p:nvPr>
        </p:nvGraphicFramePr>
        <p:xfrm>
          <a:off x="243755" y="1250266"/>
          <a:ext cx="859555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148"/>
                <a:gridCol w="2416405"/>
              </a:tblGrid>
              <a:tr h="370840"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College’s planning process is: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Strongly Agree/Agree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Requires documentation,</a:t>
                      </a:r>
                      <a:r>
                        <a:rPr lang="en-US" sz="3200" baseline="0" dirty="0" smtClean="0"/>
                        <a:t> assessment, and reflection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79%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Driven by data/evidence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76%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Accessible and undergoes continuous improvement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Planning and Resource Process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55" y="5521437"/>
            <a:ext cx="8735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Over half of the classified staff and full-time faculty responded “disagree/strongly disagree” about “planning discussions and decisions being disseminated in a timely manner” and  “planning discussions being inclusive and transparent.”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70780"/>
              </p:ext>
            </p:extLst>
          </p:nvPr>
        </p:nvGraphicFramePr>
        <p:xfrm>
          <a:off x="243755" y="1062445"/>
          <a:ext cx="859555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148"/>
                <a:gridCol w="2416405"/>
              </a:tblGrid>
              <a:tr h="370840"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College’s planning process is: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Strongly Agree/Agree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Made through a process emphasizing student outcomes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59%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Based on student learning related to the ILOs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55%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Disseminated</a:t>
                      </a:r>
                      <a:r>
                        <a:rPr lang="en-US" sz="3200" baseline="0" dirty="0" smtClean="0"/>
                        <a:t> in a timely manner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Are inclusive and transparent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38%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869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+mj-lt"/>
              </a:rPr>
              <a:t>Academic Senate</a:t>
            </a:r>
            <a:endParaRPr lang="en-US" sz="4400" b="1" dirty="0">
              <a:latin typeface="+mj-lt"/>
            </a:endParaRP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03669"/>
              </p:ext>
            </p:extLst>
          </p:nvPr>
        </p:nvGraphicFramePr>
        <p:xfrm>
          <a:off x="243755" y="1250266"/>
          <a:ext cx="8595553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9148"/>
                <a:gridCol w="2416405"/>
              </a:tblGrid>
              <a:tr h="370840">
                <a:tc>
                  <a:txBody>
                    <a:bodyPr/>
                    <a:lstStyle/>
                    <a:p>
                      <a:endParaRPr lang="en-US" sz="3200" dirty="0" smtClean="0"/>
                    </a:p>
                    <a:p>
                      <a:r>
                        <a:rPr lang="en-US" sz="3200" dirty="0" smtClean="0"/>
                        <a:t>Participates in shared governance: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Strongly Agree/Agree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Makes</a:t>
                      </a:r>
                      <a:r>
                        <a:rPr lang="en-US" sz="3200" baseline="0" dirty="0" smtClean="0"/>
                        <a:t> recommendations related to academic/professional matters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86%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Timely communication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65%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83002" y="3707129"/>
            <a:ext cx="9054196" cy="1708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400" dirty="0"/>
          </a:p>
          <a:p>
            <a:pPr>
              <a:buFont typeface="Wingdings" charset="2"/>
              <a:buChar char="Ø"/>
            </a:pPr>
            <a:r>
              <a:rPr lang="en-US" dirty="0" smtClean="0"/>
              <a:t>“Wish there was a way to actually have dialogue with constituents…maybe find ways to strengthen communication.”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04" y="5341566"/>
            <a:ext cx="8749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23% reported being unsure about whether “timely communication was facilitated between </a:t>
            </a:r>
            <a:r>
              <a:rPr lang="en-US" dirty="0"/>
              <a:t>the </a:t>
            </a:r>
            <a:r>
              <a:rPr lang="en-US" dirty="0" smtClean="0"/>
              <a:t>academic senate </a:t>
            </a:r>
            <a:r>
              <a:rPr lang="en-US" dirty="0"/>
              <a:t>and the administration, district board of trustees, academic divisions, and the De Anza faculty senate</a:t>
            </a:r>
            <a:r>
              <a:rPr lang="en-US" dirty="0" smtClean="0"/>
              <a:t>.”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8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5839" y="1727616"/>
            <a:ext cx="8229600" cy="3699642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Academic Senate president</a:t>
            </a:r>
          </a:p>
          <a:p>
            <a:pPr marL="0" indent="0">
              <a:buNone/>
            </a:pPr>
            <a:r>
              <a:rPr lang="en-US" sz="2800" dirty="0" smtClean="0"/>
              <a:t>ACE representative</a:t>
            </a:r>
          </a:p>
          <a:p>
            <a:pPr marL="0" indent="0">
              <a:buNone/>
            </a:pPr>
            <a:r>
              <a:rPr lang="en-US" sz="2800" dirty="0" smtClean="0"/>
              <a:t>ASFC president</a:t>
            </a:r>
          </a:p>
          <a:p>
            <a:pPr marL="0" indent="0">
              <a:buNone/>
            </a:pPr>
            <a:r>
              <a:rPr lang="en-US" sz="2800" dirty="0" smtClean="0"/>
              <a:t>ASFC student trustee</a:t>
            </a:r>
          </a:p>
          <a:p>
            <a:pPr marL="0" indent="0">
              <a:buNone/>
            </a:pPr>
            <a:r>
              <a:rPr lang="en-US" sz="2800" dirty="0" smtClean="0"/>
              <a:t>ASFC student reps </a:t>
            </a:r>
          </a:p>
          <a:p>
            <a:pPr marL="0" indent="0">
              <a:buNone/>
            </a:pPr>
            <a:r>
              <a:rPr lang="en-US" sz="2800" dirty="0" smtClean="0"/>
              <a:t>Classified Senate president</a:t>
            </a:r>
          </a:p>
          <a:p>
            <a:pPr marL="0" indent="0">
              <a:buNone/>
            </a:pPr>
            <a:r>
              <a:rPr lang="en-US" sz="2800" dirty="0" smtClean="0"/>
              <a:t>College president</a:t>
            </a:r>
          </a:p>
          <a:p>
            <a:pPr marL="0" indent="0">
              <a:buNone/>
            </a:pPr>
            <a:r>
              <a:rPr lang="en-US" sz="2800" dirty="0" smtClean="0"/>
              <a:t>College vice presidents</a:t>
            </a:r>
          </a:p>
          <a:p>
            <a:pPr marL="0" indent="0">
              <a:buNone/>
            </a:pPr>
            <a:r>
              <a:rPr lang="en-US" sz="2800" dirty="0" smtClean="0"/>
              <a:t> Core mission workgroup  	tri-chairs</a:t>
            </a:r>
          </a:p>
          <a:p>
            <a:pPr marL="0" indent="0">
              <a:buNone/>
            </a:pPr>
            <a:r>
              <a:rPr lang="en-US" sz="2800" dirty="0" smtClean="0"/>
              <a:t> CSEA representative</a:t>
            </a:r>
          </a:p>
          <a:p>
            <a:pPr marL="0" indent="0">
              <a:buNone/>
            </a:pPr>
            <a:r>
              <a:rPr lang="en-US" sz="2800" dirty="0" smtClean="0"/>
              <a:t> FA representative</a:t>
            </a:r>
          </a:p>
          <a:p>
            <a:pPr marL="0" indent="0">
              <a:buNone/>
            </a:pPr>
            <a:r>
              <a:rPr lang="en-US" sz="2800" dirty="0" smtClean="0"/>
              <a:t> MSA representative</a:t>
            </a:r>
          </a:p>
          <a:p>
            <a:pPr marL="0" indent="0">
              <a:buNone/>
            </a:pPr>
            <a:r>
              <a:rPr lang="en-US" sz="2800" dirty="0" smtClean="0"/>
              <a:t> Operating engineer rep</a:t>
            </a:r>
          </a:p>
          <a:p>
            <a:pPr marL="0" indent="0">
              <a:buNone/>
            </a:pPr>
            <a:r>
              <a:rPr lang="en-US" sz="2800" dirty="0" smtClean="0"/>
              <a:t> Teamsters representative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6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Who are PaRC Voting Members?</a:t>
            </a:r>
          </a:p>
        </p:txBody>
      </p:sp>
      <p:pic>
        <p:nvPicPr>
          <p:cNvPr id="8" name="Picture 7" descr="FH Logo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5702" y="6239496"/>
            <a:ext cx="3547517" cy="2743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73964" y="1675431"/>
            <a:ext cx="4140351" cy="580226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56564" y="3932528"/>
            <a:ext cx="4001183" cy="474120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73964" y="2452701"/>
            <a:ext cx="2569138" cy="7072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3963" y="3479011"/>
            <a:ext cx="2905205" cy="54049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1987" y="2908062"/>
            <a:ext cx="3135525" cy="7072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175143" y="1606341"/>
            <a:ext cx="4001180" cy="1002917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5839" y="52707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Four people identified all voting members correctly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21987" y="4316959"/>
            <a:ext cx="2905205" cy="54049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4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FHDA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0404"/>
      </a:accent1>
      <a:accent2>
        <a:srgbClr val="46867B"/>
      </a:accent2>
      <a:accent3>
        <a:srgbClr val="F5C53F"/>
      </a:accent3>
      <a:accent4>
        <a:srgbClr val="616C8F"/>
      </a:accent4>
      <a:accent5>
        <a:srgbClr val="CC6666"/>
      </a:accent5>
      <a:accent6>
        <a:srgbClr val="315F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HD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616C8F"/>
    </a:accent4>
    <a:accent5>
      <a:srgbClr val="CC6666"/>
    </a:accent5>
    <a:accent6>
      <a:srgbClr val="315F5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HD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616C8F"/>
    </a:accent4>
    <a:accent5>
      <a:srgbClr val="CC6666"/>
    </a:accent5>
    <a:accent6>
      <a:srgbClr val="315F5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FHD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616C8F"/>
    </a:accent4>
    <a:accent5>
      <a:srgbClr val="CC6666"/>
    </a:accent5>
    <a:accent6>
      <a:srgbClr val="315F5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FHD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616C8F"/>
    </a:accent4>
    <a:accent5>
      <a:srgbClr val="CC6666"/>
    </a:accent5>
    <a:accent6>
      <a:srgbClr val="315F5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FHDA color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820404"/>
    </a:accent1>
    <a:accent2>
      <a:srgbClr val="46867B"/>
    </a:accent2>
    <a:accent3>
      <a:srgbClr val="F5C53F"/>
    </a:accent3>
    <a:accent4>
      <a:srgbClr val="616C8F"/>
    </a:accent4>
    <a:accent5>
      <a:srgbClr val="CC6666"/>
    </a:accent5>
    <a:accent6>
      <a:srgbClr val="315F57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1364</Words>
  <Application>Microsoft Macintosh PowerPoint</Application>
  <PresentationFormat>On-screen Show (4:3)</PresentationFormat>
  <Paragraphs>344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2015 Governance Survey Results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  <vt:lpstr>    </vt:lpstr>
    </vt:vector>
  </TitlesOfParts>
  <Company>FHDACCD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Faculty</dc:creator>
  <cp:lastModifiedBy>FHDA</cp:lastModifiedBy>
  <cp:revision>120</cp:revision>
  <dcterms:created xsi:type="dcterms:W3CDTF">2012-03-27T05:18:19Z</dcterms:created>
  <dcterms:modified xsi:type="dcterms:W3CDTF">2015-06-19T15:11:47Z</dcterms:modified>
</cp:coreProperties>
</file>