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6" r:id="rId1"/>
    <p:sldMasterId id="2147484140" r:id="rId2"/>
    <p:sldMasterId id="2147484157" r:id="rId3"/>
    <p:sldMasterId id="2147484170" r:id="rId4"/>
    <p:sldMasterId id="2147484172" r:id="rId5"/>
    <p:sldMasterId id="2147484174" r:id="rId6"/>
  </p:sldMasterIdLst>
  <p:notesMasterIdLst>
    <p:notesMasterId r:id="rId30"/>
  </p:notesMasterIdLst>
  <p:handoutMasterIdLst>
    <p:handoutMasterId r:id="rId31"/>
  </p:handoutMasterIdLst>
  <p:sldIdLst>
    <p:sldId id="300" r:id="rId7"/>
    <p:sldId id="301" r:id="rId8"/>
    <p:sldId id="288" r:id="rId9"/>
    <p:sldId id="302" r:id="rId10"/>
    <p:sldId id="303" r:id="rId11"/>
    <p:sldId id="304" r:id="rId12"/>
    <p:sldId id="305" r:id="rId13"/>
    <p:sldId id="293" r:id="rId14"/>
    <p:sldId id="306" r:id="rId15"/>
    <p:sldId id="291" r:id="rId16"/>
    <p:sldId id="270" r:id="rId17"/>
    <p:sldId id="280" r:id="rId18"/>
    <p:sldId id="268" r:id="rId19"/>
    <p:sldId id="269" r:id="rId20"/>
    <p:sldId id="281" r:id="rId21"/>
    <p:sldId id="271" r:id="rId22"/>
    <p:sldId id="294" r:id="rId23"/>
    <p:sldId id="295" r:id="rId24"/>
    <p:sldId id="296" r:id="rId25"/>
    <p:sldId id="297" r:id="rId26"/>
    <p:sldId id="298" r:id="rId27"/>
    <p:sldId id="299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-120" y="-1704"/>
      </p:cViewPr>
      <p:guideLst>
        <p:guide orient="horz" pos="2160"/>
        <p:guide pos="25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dana\Desktop\Student-Equity-Das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DOWS\pchealth\dbox\Dropbox\IR%20temp\finai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dana\Desktop\Student-Equity-Dash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searchdb\research\State%20of%20College\2012\FH\SOC%20data\FH%202012%20SOC_chart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searchdb\research\Andrew\December%20Presentation\December%202012\Dec%20Presentation%202012%20tables%20ek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ainekuo:Dropbox:Foothill%20IR:StudentEquityDash:EnrollmentNoF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DOWS\pchealth\dbox\Dropbox\Foothill%20IR\StudentEquityDash\PercentageComparison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DOWS\pchealth\dbox\Dropbox\Foothill%20IR\StudentEquityDash\PercentageComparison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DOWS\pchealth\dbox\Dropbox\Foothill%20IR\StudentEquityDash\PercentageComparison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DOWS\pchealth\dbox\Dropbox\Foothill%20IR\StudentEquityDash\PercentageComparisonTab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DOWS\pchealth\dbox\Dropbox\Foothill%20IR\StudentEquityDash\PercentageComparisonTabl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DOWS\pchealth\dbox\Dropbox\Foothill%20IR\StudentEquityDash\PercentageComparisonTabl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DOWS\pchealth\dbox\Dropbox\IR%20temp\finai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Foothill College</a:t>
            </a:r>
            <a:r>
              <a:rPr lang="en-US" sz="1800" baseline="0" dirty="0"/>
              <a:t> Fall </a:t>
            </a:r>
            <a:r>
              <a:rPr lang="en-US" sz="1800" baseline="0" dirty="0" smtClean="0"/>
              <a:t>2007 to Fall 2012</a:t>
            </a:r>
            <a:endParaRPr lang="en-US" sz="1800" baseline="0" dirty="0"/>
          </a:p>
          <a:p>
            <a:pPr>
              <a:defRPr sz="1800"/>
            </a:pPr>
            <a:r>
              <a:rPr lang="en-US" sz="1800" dirty="0"/>
              <a:t>Enrollment Headcount</a:t>
            </a:r>
            <a:r>
              <a:rPr lang="en-US" sz="1800" baseline="0" dirty="0"/>
              <a:t> </a:t>
            </a:r>
            <a:r>
              <a:rPr lang="en-US" sz="1800" dirty="0"/>
              <a:t>by </a:t>
            </a:r>
            <a:r>
              <a:rPr lang="en-US" sz="1800" dirty="0" smtClean="0"/>
              <a:t>Ethnicity</a:t>
            </a:r>
            <a:endParaRPr lang="en-US" sz="18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'FH Ethnicity'!$AB$13</c:f>
              <c:strCache>
                <c:ptCount val="1"/>
                <c:pt idx="0">
                  <c:v>Total Enrollment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'FH Ethnicity'!$AC$12:$AI$12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% Change</c:v>
                </c:pt>
              </c:strCache>
            </c:strRef>
          </c:cat>
          <c:val>
            <c:numRef>
              <c:f>'FH Ethnicity'!$AC$13:$AH$13</c:f>
              <c:numCache>
                <c:formatCode>#,##0</c:formatCode>
                <c:ptCount val="6"/>
                <c:pt idx="0">
                  <c:v>17917.0</c:v>
                </c:pt>
                <c:pt idx="1">
                  <c:v>19107.0</c:v>
                </c:pt>
                <c:pt idx="2">
                  <c:v>18086.0</c:v>
                </c:pt>
                <c:pt idx="3">
                  <c:v>16898.0</c:v>
                </c:pt>
                <c:pt idx="4">
                  <c:v>15500.0</c:v>
                </c:pt>
                <c:pt idx="5">
                  <c:v>14228.0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'FH Ethnicity'!$AB$17</c:f>
              <c:strCache>
                <c:ptCount val="1"/>
                <c:pt idx="0">
                  <c:v>African American Enr.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rgbClr val="CC6666"/>
                </a:solidFill>
              </a:ln>
            </c:spPr>
          </c:marker>
          <c:val>
            <c:numRef>
              <c:f>'FH Ethnicity'!$AC$17:$AH$17</c:f>
              <c:numCache>
                <c:formatCode>#,##0</c:formatCode>
                <c:ptCount val="6"/>
                <c:pt idx="0">
                  <c:v>605.0</c:v>
                </c:pt>
                <c:pt idx="1">
                  <c:v>604.0</c:v>
                </c:pt>
                <c:pt idx="2">
                  <c:v>592.0</c:v>
                </c:pt>
                <c:pt idx="3">
                  <c:v>589.0</c:v>
                </c:pt>
                <c:pt idx="4">
                  <c:v>748.0</c:v>
                </c:pt>
                <c:pt idx="5">
                  <c:v>748.0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'FH Ethnicity'!$AB$18</c:f>
              <c:strCache>
                <c:ptCount val="1"/>
                <c:pt idx="0">
                  <c:v>Filipino Enr.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x"/>
            <c:size val="7"/>
            <c:spPr>
              <a:solidFill>
                <a:schemeClr val="accent6"/>
              </a:solidFill>
              <a:ln>
                <a:solidFill>
                  <a:srgbClr val="315F57"/>
                </a:solidFill>
              </a:ln>
            </c:spPr>
          </c:marker>
          <c:val>
            <c:numRef>
              <c:f>'FH Ethnicity'!$AC$18:$AH$18</c:f>
              <c:numCache>
                <c:formatCode>#,##0</c:formatCode>
                <c:ptCount val="6"/>
                <c:pt idx="0">
                  <c:v>496.0</c:v>
                </c:pt>
                <c:pt idx="1">
                  <c:v>484.0</c:v>
                </c:pt>
                <c:pt idx="2">
                  <c:v>464.0</c:v>
                </c:pt>
                <c:pt idx="3">
                  <c:v>448.0</c:v>
                </c:pt>
                <c:pt idx="4">
                  <c:v>635.0</c:v>
                </c:pt>
                <c:pt idx="5">
                  <c:v>630.0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'FH Ethnicity'!$AB$16</c:f>
              <c:strCache>
                <c:ptCount val="1"/>
                <c:pt idx="0">
                  <c:v>Latino/a Enr.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rgbClr val="616C8F"/>
                </a:solidFill>
              </a:ln>
            </c:spPr>
          </c:marker>
          <c:cat>
            <c:strRef>
              <c:f>'FH Ethnicity'!$AC$12:$AI$12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% Change</c:v>
                </c:pt>
              </c:strCache>
            </c:strRef>
          </c:cat>
          <c:val>
            <c:numRef>
              <c:f>'FH Ethnicity'!$AC$16:$AH$16</c:f>
              <c:numCache>
                <c:formatCode>#,##0</c:formatCode>
                <c:ptCount val="6"/>
                <c:pt idx="0">
                  <c:v>2311.0</c:v>
                </c:pt>
                <c:pt idx="1">
                  <c:v>2150.0</c:v>
                </c:pt>
                <c:pt idx="2">
                  <c:v>1951.0</c:v>
                </c:pt>
                <c:pt idx="3">
                  <c:v>1788.0</c:v>
                </c:pt>
                <c:pt idx="4">
                  <c:v>2779.0</c:v>
                </c:pt>
                <c:pt idx="5">
                  <c:v>2839.0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'FH Ethnicity'!$AB$15</c:f>
              <c:strCache>
                <c:ptCount val="1"/>
                <c:pt idx="0">
                  <c:v>Asian/Pac Isl Enr.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plus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'FH Ethnicity'!$AC$12:$AI$12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% Change</c:v>
                </c:pt>
              </c:strCache>
            </c:strRef>
          </c:cat>
          <c:val>
            <c:numRef>
              <c:f>'FH Ethnicity'!$AC$15:$AH$15</c:f>
              <c:numCache>
                <c:formatCode>#,##0</c:formatCode>
                <c:ptCount val="6"/>
                <c:pt idx="0">
                  <c:v>5163.0</c:v>
                </c:pt>
                <c:pt idx="1">
                  <c:v>4819.0</c:v>
                </c:pt>
                <c:pt idx="2">
                  <c:v>3611.0</c:v>
                </c:pt>
                <c:pt idx="3">
                  <c:v>3711.0</c:v>
                </c:pt>
                <c:pt idx="4">
                  <c:v>3878.0</c:v>
                </c:pt>
                <c:pt idx="5">
                  <c:v>3883.0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'FH Ethnicity'!$AB$14</c:f>
              <c:strCache>
                <c:ptCount val="1"/>
                <c:pt idx="0">
                  <c:v>White Enr.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'FH Ethnicity'!$AC$12:$AI$12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% Change</c:v>
                </c:pt>
              </c:strCache>
            </c:strRef>
          </c:cat>
          <c:val>
            <c:numRef>
              <c:f>'FH Ethnicity'!$AC$14:$AH$14</c:f>
              <c:numCache>
                <c:formatCode>#,##0</c:formatCode>
                <c:ptCount val="6"/>
                <c:pt idx="0">
                  <c:v>7345.0</c:v>
                </c:pt>
                <c:pt idx="1">
                  <c:v>7429.0</c:v>
                </c:pt>
                <c:pt idx="2">
                  <c:v>7343.0</c:v>
                </c:pt>
                <c:pt idx="3">
                  <c:v>6463.0</c:v>
                </c:pt>
                <c:pt idx="4">
                  <c:v>5898.0</c:v>
                </c:pt>
                <c:pt idx="5">
                  <c:v>5135.0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184536"/>
        <c:axId val="525187336"/>
      </c:lineChart>
      <c:catAx>
        <c:axId val="525184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525187336"/>
        <c:crosses val="autoZero"/>
        <c:auto val="1"/>
        <c:lblAlgn val="ctr"/>
        <c:lblOffset val="100"/>
        <c:noMultiLvlLbl val="0"/>
      </c:catAx>
      <c:valAx>
        <c:axId val="525187336"/>
        <c:scaling>
          <c:orientation val="minMax"/>
          <c:max val="20000.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525184536"/>
        <c:crosses val="autoZero"/>
        <c:crossBetween val="between"/>
        <c:majorUnit val="1000.0"/>
        <c:minorUnit val="20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Sheet1!$Q$6</c:f>
              <c:strCache>
                <c:ptCount val="1"/>
                <c:pt idx="0">
                  <c:v>Financial Aid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-0.02136752136752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Sheet1!$R$5:$S$5</c:f>
              <c:strCache>
                <c:ptCount val="2"/>
                <c:pt idx="0">
                  <c:v>African American, Filipino, and Latino</c:v>
                </c:pt>
                <c:pt idx="1">
                  <c:v>All Other</c:v>
                </c:pt>
              </c:strCache>
            </c:strRef>
          </c:cat>
          <c:val>
            <c:numRef>
              <c:f>Sheet1!$R$6:$S$6</c:f>
              <c:numCache>
                <c:formatCode>0%</c:formatCode>
                <c:ptCount val="2"/>
                <c:pt idx="0">
                  <c:v>0.438250287781615</c:v>
                </c:pt>
                <c:pt idx="1">
                  <c:v>0.561749712218387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2023192"/>
        <c:axId val="542025976"/>
      </c:barChart>
      <c:catAx>
        <c:axId val="542023192"/>
        <c:scaling>
          <c:orientation val="minMax"/>
        </c:scaling>
        <c:delete val="0"/>
        <c:axPos val="b"/>
        <c:majorTickMark val="out"/>
        <c:minorTickMark val="none"/>
        <c:tickLblPos val="nextTo"/>
        <c:crossAx val="542025976"/>
        <c:crosses val="autoZero"/>
        <c:auto val="1"/>
        <c:lblAlgn val="ctr"/>
        <c:lblOffset val="100"/>
        <c:noMultiLvlLbl val="0"/>
      </c:catAx>
      <c:valAx>
        <c:axId val="542025976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42023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2000" b="1" i="0" baseline="0" dirty="0"/>
              <a:t>Foothill College Fall </a:t>
            </a:r>
            <a:r>
              <a:rPr lang="en-US" sz="2000" b="1" i="0" baseline="0" dirty="0" smtClean="0"/>
              <a:t>2007 to Fall 2012</a:t>
            </a:r>
            <a:endParaRPr lang="en-US" sz="2000" b="1" i="0" baseline="0" dirty="0"/>
          </a:p>
          <a:p>
            <a:pPr>
              <a:defRPr sz="1400"/>
            </a:pPr>
            <a:r>
              <a:rPr lang="en-US" sz="2000" b="1" i="0" baseline="0" dirty="0"/>
              <a:t>Enrollment and </a:t>
            </a:r>
            <a:r>
              <a:rPr lang="en-US" sz="2000" b="1" i="0" baseline="0" dirty="0" smtClean="0"/>
              <a:t>Employee Percentage </a:t>
            </a:r>
            <a:r>
              <a:rPr lang="en-US" sz="2000" b="1" i="0" baseline="0" dirty="0"/>
              <a:t>by Ethnicity</a:t>
            </a:r>
            <a:endParaRPr lang="en-US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'FH Ethnicity'!$AL$16</c:f>
              <c:strCache>
                <c:ptCount val="1"/>
                <c:pt idx="0">
                  <c:v>African American Enr.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Ethnicity'!$AM$16:$AR$16</c:f>
              <c:numCache>
                <c:formatCode>0%</c:formatCode>
                <c:ptCount val="6"/>
                <c:pt idx="0">
                  <c:v>0.0337668136406764</c:v>
                </c:pt>
                <c:pt idx="1">
                  <c:v>0.0316114513005705</c:v>
                </c:pt>
                <c:pt idx="2">
                  <c:v>0.032732500276457</c:v>
                </c:pt>
                <c:pt idx="3">
                  <c:v>0.0348561959995266</c:v>
                </c:pt>
                <c:pt idx="4">
                  <c:v>0.048258064516129</c:v>
                </c:pt>
                <c:pt idx="5">
                  <c:v>0.0525723924655609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'FH Ethnicity'!$AL$21</c:f>
              <c:strCache>
                <c:ptCount val="1"/>
                <c:pt idx="0">
                  <c:v>African American Employee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Ethnicity'!$AM$21:$AR$21</c:f>
              <c:numCache>
                <c:formatCode>0%</c:formatCode>
                <c:ptCount val="6"/>
                <c:pt idx="0">
                  <c:v>0.0597402597402597</c:v>
                </c:pt>
                <c:pt idx="1">
                  <c:v>0.0671834625322997</c:v>
                </c:pt>
                <c:pt idx="2">
                  <c:v>0.0670241286863271</c:v>
                </c:pt>
                <c:pt idx="3">
                  <c:v>0.0677506775067751</c:v>
                </c:pt>
                <c:pt idx="4">
                  <c:v>0.0720461095100865</c:v>
                </c:pt>
                <c:pt idx="5">
                  <c:v>0.0486322188449848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'FH Ethnicity'!$AL$14</c:f>
              <c:strCache>
                <c:ptCount val="1"/>
                <c:pt idx="0">
                  <c:v>Asian/Pac Isl Enr.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Ethnicity'!$AM$14:$AR$14</c:f>
              <c:numCache>
                <c:formatCode>0%</c:formatCode>
                <c:ptCount val="6"/>
                <c:pt idx="0">
                  <c:v>0.288162080705476</c:v>
                </c:pt>
                <c:pt idx="1">
                  <c:v>0.252211231485843</c:v>
                </c:pt>
                <c:pt idx="2">
                  <c:v>0.199657193409267</c:v>
                </c:pt>
                <c:pt idx="3">
                  <c:v>0.219611788377324</c:v>
                </c:pt>
                <c:pt idx="4">
                  <c:v>0.250193548387097</c:v>
                </c:pt>
                <c:pt idx="5">
                  <c:v>0.272912566769752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'FH Ethnicity'!$AL$19</c:f>
              <c:strCache>
                <c:ptCount val="1"/>
                <c:pt idx="0">
                  <c:v>Asian/Pac Isl Employee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Ethnicity'!$AM$19:$AR$19</c:f>
              <c:numCache>
                <c:formatCode>0%</c:formatCode>
                <c:ptCount val="6"/>
                <c:pt idx="0">
                  <c:v>0.11948051948052</c:v>
                </c:pt>
                <c:pt idx="1">
                  <c:v>0.134366925064599</c:v>
                </c:pt>
                <c:pt idx="2">
                  <c:v>0.131367292225201</c:v>
                </c:pt>
                <c:pt idx="3">
                  <c:v>0.127371273712737</c:v>
                </c:pt>
                <c:pt idx="4">
                  <c:v>0.138328530259366</c:v>
                </c:pt>
                <c:pt idx="5">
                  <c:v>0.142857142857144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'FH Ethnicity'!$AL$17</c:f>
              <c:strCache>
                <c:ptCount val="1"/>
                <c:pt idx="0">
                  <c:v>Filipino Enr.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Ethnicity'!$AM$17:$AR$17</c:f>
              <c:numCache>
                <c:formatCode>0%</c:formatCode>
                <c:ptCount val="6"/>
                <c:pt idx="0">
                  <c:v>0.0276832058938439</c:v>
                </c:pt>
                <c:pt idx="1">
                  <c:v>0.0253310305123778</c:v>
                </c:pt>
                <c:pt idx="2">
                  <c:v>0.0256552029193853</c:v>
                </c:pt>
                <c:pt idx="3">
                  <c:v>0.0265120132560066</c:v>
                </c:pt>
                <c:pt idx="4">
                  <c:v>0.040967741935484</c:v>
                </c:pt>
                <c:pt idx="5">
                  <c:v>0.0442788867022772</c:v>
                </c:pt>
              </c:numCache>
            </c:numRef>
          </c:val>
          <c:smooth val="0"/>
        </c:ser>
        <c:ser>
          <c:idx val="9"/>
          <c:order val="5"/>
          <c:tx>
            <c:strRef>
              <c:f>'FH Ethnicity'!$AL$22</c:f>
              <c:strCache>
                <c:ptCount val="1"/>
                <c:pt idx="0">
                  <c:v>Filipino Employee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Ethnicity'!$AM$22:$AR$22</c:f>
              <c:numCache>
                <c:formatCode>0%</c:formatCode>
                <c:ptCount val="6"/>
                <c:pt idx="0">
                  <c:v>0.0285714285714286</c:v>
                </c:pt>
                <c:pt idx="1">
                  <c:v>0.0310077519379845</c:v>
                </c:pt>
                <c:pt idx="2">
                  <c:v>0.029490616621984</c:v>
                </c:pt>
                <c:pt idx="3">
                  <c:v>0.0271002710027101</c:v>
                </c:pt>
                <c:pt idx="4">
                  <c:v>0.0259365994236311</c:v>
                </c:pt>
                <c:pt idx="5">
                  <c:v>0.0212765957446808</c:v>
                </c:pt>
              </c:numCache>
            </c:numRef>
          </c:val>
          <c:smooth val="0"/>
        </c:ser>
        <c:ser>
          <c:idx val="2"/>
          <c:order val="6"/>
          <c:tx>
            <c:strRef>
              <c:f>'FH Ethnicity'!$AL$15</c:f>
              <c:strCache>
                <c:ptCount val="1"/>
                <c:pt idx="0">
                  <c:v>Latino/a Enr.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Ethnicity'!$AM$15:$AR$15</c:f>
              <c:numCache>
                <c:formatCode>0%</c:formatCode>
                <c:ptCount val="6"/>
                <c:pt idx="0">
                  <c:v>0.128983646815873</c:v>
                </c:pt>
                <c:pt idx="1">
                  <c:v>0.112524205788455</c:v>
                </c:pt>
                <c:pt idx="2">
                  <c:v>0.107873493309742</c:v>
                </c:pt>
                <c:pt idx="3">
                  <c:v>0.105811338619955</c:v>
                </c:pt>
                <c:pt idx="4">
                  <c:v>0.179290322580646</c:v>
                </c:pt>
                <c:pt idx="5">
                  <c:v>0.199536125948833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'FH Ethnicity'!$AL$20</c:f>
              <c:strCache>
                <c:ptCount val="1"/>
                <c:pt idx="0">
                  <c:v>Latino/a Employee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Ethnicity'!$AM$20:$AR$20</c:f>
              <c:numCache>
                <c:formatCode>0%</c:formatCode>
                <c:ptCount val="6"/>
                <c:pt idx="0">
                  <c:v>0.114285714285714</c:v>
                </c:pt>
                <c:pt idx="1">
                  <c:v>0.118863049095607</c:v>
                </c:pt>
                <c:pt idx="2">
                  <c:v>0.117962466487936</c:v>
                </c:pt>
                <c:pt idx="3">
                  <c:v>0.113821138211382</c:v>
                </c:pt>
                <c:pt idx="4">
                  <c:v>0.126801152737752</c:v>
                </c:pt>
                <c:pt idx="5">
                  <c:v>0.127659574468084</c:v>
                </c:pt>
              </c:numCache>
            </c:numRef>
          </c:val>
          <c:smooth val="0"/>
        </c:ser>
        <c:ser>
          <c:idx val="0"/>
          <c:order val="8"/>
          <c:tx>
            <c:strRef>
              <c:f>'FH Ethnicity'!$AL$13</c:f>
              <c:strCache>
                <c:ptCount val="1"/>
                <c:pt idx="0">
                  <c:v>White Enr.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Ethnicity'!$AM$13:$AR$13</c:f>
              <c:numCache>
                <c:formatCode>0%</c:formatCode>
                <c:ptCount val="6"/>
                <c:pt idx="0">
                  <c:v>0.409945861472346</c:v>
                </c:pt>
                <c:pt idx="1">
                  <c:v>0.388810383629039</c:v>
                </c:pt>
                <c:pt idx="2">
                  <c:v>0.40600464447639</c:v>
                </c:pt>
                <c:pt idx="3">
                  <c:v>0.382471298378507</c:v>
                </c:pt>
                <c:pt idx="4">
                  <c:v>0.38051612903226</c:v>
                </c:pt>
                <c:pt idx="5">
                  <c:v>0.360908068597132</c:v>
                </c:pt>
              </c:numCache>
            </c:numRef>
          </c:val>
          <c:smooth val="0"/>
        </c:ser>
        <c:ser>
          <c:idx val="5"/>
          <c:order val="9"/>
          <c:tx>
            <c:strRef>
              <c:f>'FH Ethnicity'!$AL$18</c:f>
              <c:strCache>
                <c:ptCount val="1"/>
                <c:pt idx="0">
                  <c:v>White Employee</c:v>
                </c:pt>
              </c:strCache>
            </c:strRef>
          </c:tx>
          <c:cat>
            <c:numRef>
              <c:f>'FH Ethnicity'!$AM$12:$AR$12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'FH Ethnicity'!$AM$18:$AR$18</c:f>
              <c:numCache>
                <c:formatCode>0%</c:formatCode>
                <c:ptCount val="6"/>
                <c:pt idx="0">
                  <c:v>0.587012987012982</c:v>
                </c:pt>
                <c:pt idx="1">
                  <c:v>0.560723514211888</c:v>
                </c:pt>
                <c:pt idx="2">
                  <c:v>0.573726541554959</c:v>
                </c:pt>
                <c:pt idx="3">
                  <c:v>0.577235772357724</c:v>
                </c:pt>
                <c:pt idx="4">
                  <c:v>0.582132564841496</c:v>
                </c:pt>
                <c:pt idx="5">
                  <c:v>0.620060790273557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075720"/>
        <c:axId val="525091624"/>
      </c:lineChart>
      <c:catAx>
        <c:axId val="52507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25091624"/>
        <c:crosses val="autoZero"/>
        <c:auto val="1"/>
        <c:lblAlgn val="ctr"/>
        <c:lblOffset val="100"/>
        <c:noMultiLvlLbl val="0"/>
      </c:catAx>
      <c:valAx>
        <c:axId val="5250916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25075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11 | Crse Succ by Ethni'!$C$132:$M$132</c:f>
              <c:strCache>
                <c:ptCount val="1"/>
                <c:pt idx="0">
                  <c:v>Fall 2009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'Figure 11 | Crse Succ by Ethni'!$N$131:$R$131</c:f>
              <c:strCache>
                <c:ptCount val="5"/>
                <c:pt idx="0">
                  <c:v>African American</c:v>
                </c:pt>
                <c:pt idx="1">
                  <c:v>Asian/F/PI</c:v>
                </c:pt>
                <c:pt idx="2">
                  <c:v>Latino/a</c:v>
                </c:pt>
                <c:pt idx="3">
                  <c:v>White</c:v>
                </c:pt>
                <c:pt idx="4">
                  <c:v>Other/Unkn</c:v>
                </c:pt>
              </c:strCache>
            </c:strRef>
          </c:cat>
          <c:val>
            <c:numRef>
              <c:f>'Figure 11 | Crse Succ by Ethni'!$N$132:$R$132</c:f>
              <c:numCache>
                <c:formatCode>0%</c:formatCode>
                <c:ptCount val="5"/>
                <c:pt idx="0">
                  <c:v>0.640000000000002</c:v>
                </c:pt>
                <c:pt idx="1">
                  <c:v>0.78</c:v>
                </c:pt>
                <c:pt idx="2">
                  <c:v>0.690000000000001</c:v>
                </c:pt>
                <c:pt idx="3">
                  <c:v>0.8</c:v>
                </c:pt>
                <c:pt idx="4">
                  <c:v>0.820000000000001</c:v>
                </c:pt>
              </c:numCache>
            </c:numRef>
          </c:val>
        </c:ser>
        <c:ser>
          <c:idx val="1"/>
          <c:order val="1"/>
          <c:tx>
            <c:strRef>
              <c:f>'Figure 11 | Crse Succ by Ethni'!$C$133:$M$133</c:f>
              <c:strCache>
                <c:ptCount val="1"/>
                <c:pt idx="0">
                  <c:v>Fall 2010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'Figure 11 | Crse Succ by Ethni'!$N$131:$R$131</c:f>
              <c:strCache>
                <c:ptCount val="5"/>
                <c:pt idx="0">
                  <c:v>African American</c:v>
                </c:pt>
                <c:pt idx="1">
                  <c:v>Asian/F/PI</c:v>
                </c:pt>
                <c:pt idx="2">
                  <c:v>Latino/a</c:v>
                </c:pt>
                <c:pt idx="3">
                  <c:v>White</c:v>
                </c:pt>
                <c:pt idx="4">
                  <c:v>Other/Unkn</c:v>
                </c:pt>
              </c:strCache>
            </c:strRef>
          </c:cat>
          <c:val>
            <c:numRef>
              <c:f>'Figure 11 | Crse Succ by Ethni'!$N$133:$R$133</c:f>
              <c:numCache>
                <c:formatCode>0%</c:formatCode>
                <c:ptCount val="5"/>
                <c:pt idx="0">
                  <c:v>0.660000000000002</c:v>
                </c:pt>
                <c:pt idx="1">
                  <c:v>0.830000000000001</c:v>
                </c:pt>
                <c:pt idx="2">
                  <c:v>0.730000000000001</c:v>
                </c:pt>
                <c:pt idx="3">
                  <c:v>0.820000000000001</c:v>
                </c:pt>
                <c:pt idx="4">
                  <c:v>0.820000000000001</c:v>
                </c:pt>
              </c:numCache>
            </c:numRef>
          </c:val>
        </c:ser>
        <c:ser>
          <c:idx val="2"/>
          <c:order val="2"/>
          <c:tx>
            <c:strRef>
              <c:f>'Figure 11 | Crse Succ by Ethni'!$C$134:$M$134</c:f>
              <c:strCache>
                <c:ptCount val="1"/>
                <c:pt idx="0">
                  <c:v>Fall 2011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'Figure 11 | Crse Succ by Ethni'!$N$131:$R$131</c:f>
              <c:strCache>
                <c:ptCount val="5"/>
                <c:pt idx="0">
                  <c:v>African American</c:v>
                </c:pt>
                <c:pt idx="1">
                  <c:v>Asian/F/PI</c:v>
                </c:pt>
                <c:pt idx="2">
                  <c:v>Latino/a</c:v>
                </c:pt>
                <c:pt idx="3">
                  <c:v>White</c:v>
                </c:pt>
                <c:pt idx="4">
                  <c:v>Other/Unkn</c:v>
                </c:pt>
              </c:strCache>
            </c:strRef>
          </c:cat>
          <c:val>
            <c:numRef>
              <c:f>'Figure 11 | Crse Succ by Ethni'!$N$134:$R$134</c:f>
              <c:numCache>
                <c:formatCode>0%</c:formatCode>
                <c:ptCount val="5"/>
                <c:pt idx="0">
                  <c:v>0.57</c:v>
                </c:pt>
                <c:pt idx="1">
                  <c:v>0.79</c:v>
                </c:pt>
                <c:pt idx="2">
                  <c:v>0.670000000000002</c:v>
                </c:pt>
                <c:pt idx="3">
                  <c:v>0.8</c:v>
                </c:pt>
                <c:pt idx="4">
                  <c:v>0.81</c:v>
                </c:pt>
              </c:numCache>
            </c:numRef>
          </c:val>
        </c:ser>
        <c:ser>
          <c:idx val="3"/>
          <c:order val="3"/>
          <c:tx>
            <c:strRef>
              <c:f>'Figure 11 | Crse Succ by Ethni'!$C$135:$M$135</c:f>
              <c:strCache>
                <c:ptCount val="1"/>
                <c:pt idx="0">
                  <c:v>Fall 2012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'Figure 11 | Crse Succ by Ethni'!$N$131:$R$131</c:f>
              <c:strCache>
                <c:ptCount val="5"/>
                <c:pt idx="0">
                  <c:v>African American</c:v>
                </c:pt>
                <c:pt idx="1">
                  <c:v>Asian/F/PI</c:v>
                </c:pt>
                <c:pt idx="2">
                  <c:v>Latino/a</c:v>
                </c:pt>
                <c:pt idx="3">
                  <c:v>White</c:v>
                </c:pt>
                <c:pt idx="4">
                  <c:v>Other/Unkn</c:v>
                </c:pt>
              </c:strCache>
            </c:strRef>
          </c:cat>
          <c:val>
            <c:numRef>
              <c:f>'Figure 11 | Crse Succ by Ethni'!$N$135:$R$135</c:f>
              <c:numCache>
                <c:formatCode>0%</c:formatCode>
                <c:ptCount val="5"/>
                <c:pt idx="0">
                  <c:v>0.56</c:v>
                </c:pt>
                <c:pt idx="1">
                  <c:v>0.770000000000002</c:v>
                </c:pt>
                <c:pt idx="2">
                  <c:v>0.68</c:v>
                </c:pt>
                <c:pt idx="3">
                  <c:v>0.79</c:v>
                </c:pt>
                <c:pt idx="4">
                  <c:v>0.820000000000001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671480"/>
        <c:axId val="517674664"/>
      </c:barChart>
      <c:catAx>
        <c:axId val="51767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7674664"/>
        <c:crosses val="autoZero"/>
        <c:auto val="1"/>
        <c:lblAlgn val="ctr"/>
        <c:lblOffset val="100"/>
        <c:noMultiLvlLbl val="0"/>
      </c:catAx>
      <c:valAx>
        <c:axId val="517674664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7671480"/>
        <c:crosses val="autoZero"/>
        <c:crossBetween val="between"/>
      </c:valAx>
    </c:plotArea>
    <c:legend>
      <c:legendPos val="b"/>
      <c:layout/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'[1]Success online&amp;not online'!$O$73:$O$74</c:f>
              <c:strCache>
                <c:ptCount val="1"/>
                <c:pt idx="0">
                  <c:v>Success Online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'[1]Success online&amp;not online'!$N$75:$N$81</c:f>
              <c:strCache>
                <c:ptCount val="7"/>
                <c:pt idx="0">
                  <c:v>African American</c:v>
                </c:pt>
                <c:pt idx="1">
                  <c:v>Asian</c:v>
                </c:pt>
                <c:pt idx="2">
                  <c:v>Filipino/PI</c:v>
                </c:pt>
                <c:pt idx="3">
                  <c:v>Latino/a</c:v>
                </c:pt>
                <c:pt idx="4">
                  <c:v>Native American</c:v>
                </c:pt>
                <c:pt idx="5">
                  <c:v>White</c:v>
                </c:pt>
                <c:pt idx="6">
                  <c:v>Decline/Unk</c:v>
                </c:pt>
              </c:strCache>
            </c:strRef>
          </c:cat>
          <c:val>
            <c:numRef>
              <c:f>'[1]Success online&amp;not online'!$O$75:$O$81</c:f>
              <c:numCache>
                <c:formatCode>General</c:formatCode>
                <c:ptCount val="7"/>
                <c:pt idx="0">
                  <c:v>0.47</c:v>
                </c:pt>
                <c:pt idx="1">
                  <c:v>0.770000000000002</c:v>
                </c:pt>
                <c:pt idx="2">
                  <c:v>0.59</c:v>
                </c:pt>
                <c:pt idx="3">
                  <c:v>0.57</c:v>
                </c:pt>
                <c:pt idx="4">
                  <c:v>0.620000000000002</c:v>
                </c:pt>
                <c:pt idx="5">
                  <c:v>0.710000000000001</c:v>
                </c:pt>
                <c:pt idx="6">
                  <c:v>0.730000000000001</c:v>
                </c:pt>
              </c:numCache>
            </c:numRef>
          </c:val>
        </c:ser>
        <c:ser>
          <c:idx val="1"/>
          <c:order val="1"/>
          <c:tx>
            <c:strRef>
              <c:f>'[1]Success online&amp;not online'!$P$73:$P$74</c:f>
              <c:strCache>
                <c:ptCount val="1"/>
                <c:pt idx="0">
                  <c:v>Success Not online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'[1]Success online&amp;not online'!$N$75:$N$81</c:f>
              <c:strCache>
                <c:ptCount val="7"/>
                <c:pt idx="0">
                  <c:v>African American</c:v>
                </c:pt>
                <c:pt idx="1">
                  <c:v>Asian</c:v>
                </c:pt>
                <c:pt idx="2">
                  <c:v>Filipino/PI</c:v>
                </c:pt>
                <c:pt idx="3">
                  <c:v>Latino/a</c:v>
                </c:pt>
                <c:pt idx="4">
                  <c:v>Native American</c:v>
                </c:pt>
                <c:pt idx="5">
                  <c:v>White</c:v>
                </c:pt>
                <c:pt idx="6">
                  <c:v>Decline/Unk</c:v>
                </c:pt>
              </c:strCache>
            </c:strRef>
          </c:cat>
          <c:val>
            <c:numRef>
              <c:f>'[1]Success online&amp;not online'!$P$75:$P$81</c:f>
              <c:numCache>
                <c:formatCode>General</c:formatCode>
                <c:ptCount val="7"/>
                <c:pt idx="0">
                  <c:v>0.670000000000002</c:v>
                </c:pt>
                <c:pt idx="1">
                  <c:v>0.81</c:v>
                </c:pt>
                <c:pt idx="2">
                  <c:v>0.700000000000001</c:v>
                </c:pt>
                <c:pt idx="3">
                  <c:v>0.700000000000001</c:v>
                </c:pt>
                <c:pt idx="4">
                  <c:v>0.78</c:v>
                </c:pt>
                <c:pt idx="5">
                  <c:v>0.81</c:v>
                </c:pt>
                <c:pt idx="6">
                  <c:v>0.840000000000001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902856"/>
        <c:axId val="561905896"/>
      </c:barChart>
      <c:catAx>
        <c:axId val="561902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1905896"/>
        <c:crosses val="autoZero"/>
        <c:auto val="1"/>
        <c:lblAlgn val="ctr"/>
        <c:lblOffset val="100"/>
        <c:noMultiLvlLbl val="0"/>
      </c:catAx>
      <c:valAx>
        <c:axId val="561905896"/>
        <c:scaling>
          <c:orientation val="minMax"/>
          <c:max val="1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1902856"/>
        <c:crosses val="autoZero"/>
        <c:crossBetween val="between"/>
        <c:majorUnit val="0.2"/>
      </c:valAx>
    </c:plotArea>
    <c:legend>
      <c:legendPos val="b"/>
      <c:layout/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 Math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0.3</c:v>
                </c:pt>
                <c:pt idx="2">
                  <c:v>0.4</c:v>
                </c:pt>
                <c:pt idx="3">
                  <c:v>0.34</c:v>
                </c:pt>
                <c:pt idx="4">
                  <c:v>0.320000000000001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Math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</c:v>
                </c:pt>
                <c:pt idx="1">
                  <c:v>0.24</c:v>
                </c:pt>
                <c:pt idx="2">
                  <c:v>0.24</c:v>
                </c:pt>
                <c:pt idx="3">
                  <c:v>0.25</c:v>
                </c:pt>
                <c:pt idx="4">
                  <c:v>0.26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Latino/a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0.25</c:v>
                </c:pt>
                <c:pt idx="2">
                  <c:v>0.380000000000001</c:v>
                </c:pt>
                <c:pt idx="3">
                  <c:v>0.26</c:v>
                </c:pt>
                <c:pt idx="4">
                  <c:v>0.320000000000001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0.15</c:v>
                </c:pt>
                <c:pt idx="1">
                  <c:v>0.17</c:v>
                </c:pt>
                <c:pt idx="2">
                  <c:v>0.310000000000001</c:v>
                </c:pt>
                <c:pt idx="3">
                  <c:v>0.1</c:v>
                </c:pt>
                <c:pt idx="4">
                  <c:v>0.14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Filipino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0.18</c:v>
                </c:pt>
                <c:pt idx="1">
                  <c:v>0.5</c:v>
                </c:pt>
                <c:pt idx="2">
                  <c:v>0.22</c:v>
                </c:pt>
                <c:pt idx="3">
                  <c:v>0.22</c:v>
                </c:pt>
                <c:pt idx="4">
                  <c:v>0.29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0.34</c:v>
                </c:pt>
                <c:pt idx="1">
                  <c:v>0.600000000000001</c:v>
                </c:pt>
                <c:pt idx="2">
                  <c:v>0.54</c:v>
                </c:pt>
                <c:pt idx="3">
                  <c:v>0.8</c:v>
                </c:pt>
                <c:pt idx="4">
                  <c:v>0.5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0.27</c:v>
                </c:pt>
                <c:pt idx="1">
                  <c:v>0.35</c:v>
                </c:pt>
                <c:pt idx="2">
                  <c:v>0.45</c:v>
                </c:pt>
                <c:pt idx="3">
                  <c:v>0.47</c:v>
                </c:pt>
                <c:pt idx="4">
                  <c:v>0.380000000000001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799016"/>
        <c:axId val="561770728"/>
      </c:lineChart>
      <c:catAx>
        <c:axId val="561799016"/>
        <c:scaling>
          <c:orientation val="minMax"/>
        </c:scaling>
        <c:delete val="0"/>
        <c:axPos val="b"/>
        <c:majorTickMark val="out"/>
        <c:minorTickMark val="none"/>
        <c:tickLblPos val="nextTo"/>
        <c:crossAx val="561770728"/>
        <c:crosses val="autoZero"/>
        <c:auto val="1"/>
        <c:lblAlgn val="ctr"/>
        <c:lblOffset val="100"/>
        <c:noMultiLvlLbl val="0"/>
      </c:catAx>
      <c:valAx>
        <c:axId val="561770728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61799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200617283950617"/>
          <c:y val="0.755212758036243"/>
          <c:w val="0.956423763001846"/>
          <c:h val="0.24478724196375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0.576000000000001</c:v>
                </c:pt>
                <c:pt idx="2">
                  <c:v>0.542</c:v>
                </c:pt>
                <c:pt idx="3">
                  <c:v>0.514</c:v>
                </c:pt>
                <c:pt idx="4">
                  <c:v>0.478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0.356</c:v>
                </c:pt>
                <c:pt idx="1">
                  <c:v>0.365</c:v>
                </c:pt>
                <c:pt idx="2">
                  <c:v>0.368</c:v>
                </c:pt>
                <c:pt idx="3">
                  <c:v>0.372000000000001</c:v>
                </c:pt>
                <c:pt idx="4">
                  <c:v>0.381000000000001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Latino/a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0.497000000000001</c:v>
                </c:pt>
                <c:pt idx="1">
                  <c:v>0.508</c:v>
                </c:pt>
                <c:pt idx="2">
                  <c:v>0.468</c:v>
                </c:pt>
                <c:pt idx="3">
                  <c:v>0.426</c:v>
                </c:pt>
                <c:pt idx="4">
                  <c:v>0.451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0.533</c:v>
                </c:pt>
                <c:pt idx="1">
                  <c:v>0.486</c:v>
                </c:pt>
                <c:pt idx="2">
                  <c:v>0.386000000000001</c:v>
                </c:pt>
                <c:pt idx="3">
                  <c:v>0.449</c:v>
                </c:pt>
                <c:pt idx="4">
                  <c:v>0.382000000000001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Filipino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0.55</c:v>
                </c:pt>
                <c:pt idx="1">
                  <c:v>0.586</c:v>
                </c:pt>
                <c:pt idx="2">
                  <c:v>0.5</c:v>
                </c:pt>
                <c:pt idx="3">
                  <c:v>0.409</c:v>
                </c:pt>
                <c:pt idx="4">
                  <c:v>0.385000000000001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0.424</c:v>
                </c:pt>
                <c:pt idx="1">
                  <c:v>0.661000000000002</c:v>
                </c:pt>
                <c:pt idx="2">
                  <c:v>0.700000000000001</c:v>
                </c:pt>
                <c:pt idx="3">
                  <c:v>0.679000000000003</c:v>
                </c:pt>
                <c:pt idx="4">
                  <c:v>0.615000000000001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0.649000000000002</c:v>
                </c:pt>
                <c:pt idx="1">
                  <c:v>0.589</c:v>
                </c:pt>
                <c:pt idx="2">
                  <c:v>0.619000000000001</c:v>
                </c:pt>
                <c:pt idx="3">
                  <c:v>0.602000000000001</c:v>
                </c:pt>
                <c:pt idx="4">
                  <c:v>0.522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356216"/>
        <c:axId val="573359096"/>
      </c:lineChart>
      <c:catAx>
        <c:axId val="573356216"/>
        <c:scaling>
          <c:orientation val="minMax"/>
        </c:scaling>
        <c:delete val="0"/>
        <c:axPos val="b"/>
        <c:majorTickMark val="out"/>
        <c:minorTickMark val="none"/>
        <c:tickLblPos val="nextTo"/>
        <c:crossAx val="573359096"/>
        <c:crosses val="autoZero"/>
        <c:auto val="1"/>
        <c:lblAlgn val="ctr"/>
        <c:lblOffset val="100"/>
        <c:noMultiLvlLbl val="0"/>
      </c:catAx>
      <c:valAx>
        <c:axId val="573359096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73356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Foothill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0.462</c:v>
                </c:pt>
                <c:pt idx="1">
                  <c:v>0.368</c:v>
                </c:pt>
                <c:pt idx="2">
                  <c:v>0.408</c:v>
                </c:pt>
                <c:pt idx="3">
                  <c:v>0.434000000000001</c:v>
                </c:pt>
                <c:pt idx="4">
                  <c:v>0.405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0.223</c:v>
                </c:pt>
                <c:pt idx="1">
                  <c:v>0.213</c:v>
                </c:pt>
                <c:pt idx="2">
                  <c:v>0.222</c:v>
                </c:pt>
                <c:pt idx="3">
                  <c:v>0.228</c:v>
                </c:pt>
                <c:pt idx="4">
                  <c:v>0.236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Latino/a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0.246</c:v>
                </c:pt>
                <c:pt idx="1">
                  <c:v>0.209</c:v>
                </c:pt>
                <c:pt idx="2">
                  <c:v>0.195</c:v>
                </c:pt>
                <c:pt idx="3">
                  <c:v>0.25</c:v>
                </c:pt>
                <c:pt idx="4">
                  <c:v>0.231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Filipino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Sheet1!$I$2:$I$6</c:f>
            </c:numRef>
          </c:val>
          <c:smooth val="0"/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0.650000000000002</c:v>
                </c:pt>
                <c:pt idx="1">
                  <c:v>0.600000000000001</c:v>
                </c:pt>
                <c:pt idx="2">
                  <c:v>0.623000000000001</c:v>
                </c:pt>
                <c:pt idx="3">
                  <c:v>0.673000000000002</c:v>
                </c:pt>
                <c:pt idx="4">
                  <c:v>0.601000000000001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Sheet1!$J$1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</c:strCache>
            </c:strRef>
          </c:cat>
          <c:val>
            <c:numRef>
              <c:f>Sheet1!$J$2:$J$6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272952"/>
        <c:axId val="573215752"/>
      </c:lineChart>
      <c:catAx>
        <c:axId val="573272952"/>
        <c:scaling>
          <c:orientation val="minMax"/>
        </c:scaling>
        <c:delete val="0"/>
        <c:axPos val="b"/>
        <c:majorTickMark val="out"/>
        <c:minorTickMark val="none"/>
        <c:tickLblPos val="nextTo"/>
        <c:crossAx val="573215752"/>
        <c:crosses val="autoZero"/>
        <c:auto val="1"/>
        <c:lblAlgn val="ctr"/>
        <c:lblOffset val="100"/>
        <c:noMultiLvlLbl val="0"/>
      </c:catAx>
      <c:valAx>
        <c:axId val="573215752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73272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="1" i="0" baseline="0" dirty="0"/>
              <a:t>Foothill College Fall </a:t>
            </a:r>
            <a:r>
              <a:rPr lang="en-US" sz="1800" b="1" i="0" baseline="0" dirty="0" smtClean="0"/>
              <a:t>2007 to Fall 2012</a:t>
            </a:r>
            <a:endParaRPr lang="en-US" sz="1800" b="1" i="0" baseline="0" dirty="0"/>
          </a:p>
          <a:p>
            <a:pPr>
              <a:defRPr sz="1800"/>
            </a:pPr>
            <a:r>
              <a:rPr lang="en-US" sz="1800" b="1" i="0" baseline="0" dirty="0"/>
              <a:t>Enrollment </a:t>
            </a:r>
            <a:r>
              <a:rPr lang="en-US" sz="1800" b="1" i="0" baseline="0" dirty="0" smtClean="0"/>
              <a:t>by Ethnicity without F1 Students</a:t>
            </a:r>
            <a:endParaRPr lang="en-US" sz="1800" dirty="0"/>
          </a:p>
        </c:rich>
      </c:tx>
      <c:layout>
        <c:manualLayout>
          <c:xMode val="edge"/>
          <c:yMode val="edge"/>
          <c:x val="0.104421052631579"/>
          <c:y val="0.025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Sheet1!$A$25</c:f>
              <c:strCache>
                <c:ptCount val="1"/>
                <c:pt idx="0">
                  <c:v>Asian/Pac Isl Enr.</c:v>
                </c:pt>
              </c:strCache>
            </c:strRef>
          </c:tx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Sheet1!$B$25:$G$25</c:f>
              <c:numCache>
                <c:formatCode>0%</c:formatCode>
                <c:ptCount val="6"/>
                <c:pt idx="0">
                  <c:v>0.288162080705476</c:v>
                </c:pt>
                <c:pt idx="1">
                  <c:v>0.252211231485843</c:v>
                </c:pt>
                <c:pt idx="2">
                  <c:v>0.199657193409267</c:v>
                </c:pt>
                <c:pt idx="3">
                  <c:v>0.219611788377324</c:v>
                </c:pt>
                <c:pt idx="4">
                  <c:v>0.250193548387097</c:v>
                </c:pt>
                <c:pt idx="5">
                  <c:v>0.272912566769753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Sheet1!$A$26</c:f>
              <c:strCache>
                <c:ptCount val="1"/>
                <c:pt idx="0">
                  <c:v>Asian/Pac Isl w/o F1</c:v>
                </c:pt>
              </c:strCache>
            </c:strRef>
          </c:tx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Sheet1!$B$26:$G$26</c:f>
              <c:numCache>
                <c:formatCode>0%</c:formatCode>
                <c:ptCount val="6"/>
                <c:pt idx="0">
                  <c:v>0.26</c:v>
                </c:pt>
                <c:pt idx="1">
                  <c:v>0.242</c:v>
                </c:pt>
                <c:pt idx="2">
                  <c:v>0.187</c:v>
                </c:pt>
                <c:pt idx="3">
                  <c:v>0.2</c:v>
                </c:pt>
                <c:pt idx="4">
                  <c:v>0.22</c:v>
                </c:pt>
                <c:pt idx="5">
                  <c:v>0.23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Sheet1!$A$29</c:f>
              <c:strCache>
                <c:ptCount val="1"/>
                <c:pt idx="0">
                  <c:v>African American Enr.</c:v>
                </c:pt>
              </c:strCache>
            </c:strRef>
          </c:tx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Sheet1!$B$29:$G$29</c:f>
              <c:numCache>
                <c:formatCode>0%</c:formatCode>
                <c:ptCount val="6"/>
                <c:pt idx="0">
                  <c:v>0.0337668136406764</c:v>
                </c:pt>
                <c:pt idx="1">
                  <c:v>0.0316114513005705</c:v>
                </c:pt>
                <c:pt idx="2">
                  <c:v>0.032732500276457</c:v>
                </c:pt>
                <c:pt idx="3">
                  <c:v>0.0348561959995266</c:v>
                </c:pt>
                <c:pt idx="4">
                  <c:v>0.048258064516129</c:v>
                </c:pt>
                <c:pt idx="5">
                  <c:v>0.0525723924655609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Sheet1!$A$30</c:f>
              <c:strCache>
                <c:ptCount val="1"/>
                <c:pt idx="0">
                  <c:v>African American w/o F1</c:v>
                </c:pt>
              </c:strCache>
            </c:strRef>
          </c:tx>
          <c:marker>
            <c:spPr>
              <a:solidFill>
                <a:schemeClr val="accent6">
                  <a:lumMod val="50000"/>
                </a:schemeClr>
              </a:solidFill>
            </c:spPr>
          </c:marker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Sheet1!$B$30:$G$30</c:f>
              <c:numCache>
                <c:formatCode>0%</c:formatCode>
                <c:ptCount val="6"/>
                <c:pt idx="0">
                  <c:v>0.033</c:v>
                </c:pt>
                <c:pt idx="1">
                  <c:v>0.033</c:v>
                </c:pt>
                <c:pt idx="2">
                  <c:v>0.034</c:v>
                </c:pt>
                <c:pt idx="3">
                  <c:v>0.036</c:v>
                </c:pt>
                <c:pt idx="4">
                  <c:v>0.05</c:v>
                </c:pt>
                <c:pt idx="5">
                  <c:v>0.06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Sheet1!$A$31</c:f>
              <c:strCache>
                <c:ptCount val="1"/>
                <c:pt idx="0">
                  <c:v>Filipino Enr.</c:v>
                </c:pt>
              </c:strCache>
            </c:strRef>
          </c:tx>
          <c:marker>
            <c:spPr>
              <a:solidFill>
                <a:schemeClr val="bg2">
                  <a:lumMod val="10000"/>
                </a:schemeClr>
              </a:solidFill>
            </c:spPr>
          </c:marker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Sheet1!$B$31:$G$31</c:f>
              <c:numCache>
                <c:formatCode>0%</c:formatCode>
                <c:ptCount val="6"/>
                <c:pt idx="0">
                  <c:v>0.0276832058938441</c:v>
                </c:pt>
                <c:pt idx="1">
                  <c:v>0.0253310305123779</c:v>
                </c:pt>
                <c:pt idx="2">
                  <c:v>0.0256552029193853</c:v>
                </c:pt>
                <c:pt idx="3">
                  <c:v>0.0265120132560066</c:v>
                </c:pt>
                <c:pt idx="4">
                  <c:v>0.040967741935484</c:v>
                </c:pt>
                <c:pt idx="5">
                  <c:v>0.0442788867022772</c:v>
                </c:pt>
              </c:numCache>
            </c:numRef>
          </c:val>
          <c:smooth val="0"/>
        </c:ser>
        <c:ser>
          <c:idx val="9"/>
          <c:order val="5"/>
          <c:tx>
            <c:strRef>
              <c:f>Sheet1!$A$32</c:f>
              <c:strCache>
                <c:ptCount val="1"/>
                <c:pt idx="0">
                  <c:v>Filipino w/o F1</c:v>
                </c:pt>
              </c:strCache>
            </c:strRef>
          </c:tx>
          <c:marker>
            <c:spPr>
              <a:solidFill>
                <a:schemeClr val="accent4">
                  <a:lumMod val="50000"/>
                </a:schemeClr>
              </a:solidFill>
            </c:spPr>
          </c:marker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Sheet1!$B$32:$G$32</c:f>
              <c:numCache>
                <c:formatCode>0%</c:formatCode>
                <c:ptCount val="6"/>
                <c:pt idx="0">
                  <c:v>0.028</c:v>
                </c:pt>
                <c:pt idx="1">
                  <c:v>0.047</c:v>
                </c:pt>
                <c:pt idx="2">
                  <c:v>0.0270000000000001</c:v>
                </c:pt>
                <c:pt idx="3">
                  <c:v>0.028</c:v>
                </c:pt>
                <c:pt idx="4">
                  <c:v>0.04</c:v>
                </c:pt>
                <c:pt idx="5">
                  <c:v>0.05</c:v>
                </c:pt>
              </c:numCache>
            </c:numRef>
          </c:val>
          <c:smooth val="0"/>
        </c:ser>
        <c:ser>
          <c:idx val="4"/>
          <c:order val="6"/>
          <c:tx>
            <c:strRef>
              <c:f>Sheet1!$A$27</c:f>
              <c:strCache>
                <c:ptCount val="1"/>
                <c:pt idx="0">
                  <c:v>Latino/a Enr.</c:v>
                </c:pt>
              </c:strCache>
            </c:strRef>
          </c:tx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Sheet1!$B$27:$G$27</c:f>
              <c:numCache>
                <c:formatCode>0%</c:formatCode>
                <c:ptCount val="6"/>
                <c:pt idx="0">
                  <c:v>0.128983646815873</c:v>
                </c:pt>
                <c:pt idx="1">
                  <c:v>0.112524205788454</c:v>
                </c:pt>
                <c:pt idx="2">
                  <c:v>0.107873493309742</c:v>
                </c:pt>
                <c:pt idx="3">
                  <c:v>0.105811338619955</c:v>
                </c:pt>
                <c:pt idx="4">
                  <c:v>0.179290322580646</c:v>
                </c:pt>
                <c:pt idx="5">
                  <c:v>0.199536125948833</c:v>
                </c:pt>
              </c:numCache>
            </c:numRef>
          </c:val>
          <c:smooth val="0"/>
        </c:ser>
        <c:ser>
          <c:idx val="5"/>
          <c:order val="7"/>
          <c:tx>
            <c:strRef>
              <c:f>Sheet1!$A$28</c:f>
              <c:strCache>
                <c:ptCount val="1"/>
                <c:pt idx="0">
                  <c:v>Latino/a w/o F1</c:v>
                </c:pt>
              </c:strCache>
            </c:strRef>
          </c:tx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Sheet1!$B$28:$G$28</c:f>
              <c:numCache>
                <c:formatCode>0%</c:formatCode>
                <c:ptCount val="6"/>
                <c:pt idx="0">
                  <c:v>0.128</c:v>
                </c:pt>
                <c:pt idx="1">
                  <c:v>0.12</c:v>
                </c:pt>
                <c:pt idx="2">
                  <c:v>0.11</c:v>
                </c:pt>
                <c:pt idx="3">
                  <c:v>0.11</c:v>
                </c:pt>
                <c:pt idx="4">
                  <c:v>0.19</c:v>
                </c:pt>
                <c:pt idx="5">
                  <c:v>0.22</c:v>
                </c:pt>
              </c:numCache>
            </c:numRef>
          </c:val>
          <c:smooth val="0"/>
        </c:ser>
        <c:ser>
          <c:idx val="0"/>
          <c:order val="8"/>
          <c:tx>
            <c:strRef>
              <c:f>Sheet1!$A$23</c:f>
              <c:strCache>
                <c:ptCount val="1"/>
                <c:pt idx="0">
                  <c:v>White Enr.</c:v>
                </c:pt>
              </c:strCache>
            </c:strRef>
          </c:tx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Sheet1!$B$23:$G$23</c:f>
              <c:numCache>
                <c:formatCode>0%</c:formatCode>
                <c:ptCount val="6"/>
                <c:pt idx="0">
                  <c:v>0.409945861472346</c:v>
                </c:pt>
                <c:pt idx="1">
                  <c:v>0.388810383629039</c:v>
                </c:pt>
                <c:pt idx="2">
                  <c:v>0.406004644476391</c:v>
                </c:pt>
                <c:pt idx="3">
                  <c:v>0.382471298378507</c:v>
                </c:pt>
                <c:pt idx="4">
                  <c:v>0.380516129032261</c:v>
                </c:pt>
                <c:pt idx="5">
                  <c:v>0.360908068597132</c:v>
                </c:pt>
              </c:numCache>
            </c:numRef>
          </c:val>
          <c:smooth val="0"/>
        </c:ser>
        <c:ser>
          <c:idx val="1"/>
          <c:order val="9"/>
          <c:tx>
            <c:strRef>
              <c:f>Sheet1!$A$24</c:f>
              <c:strCache>
                <c:ptCount val="1"/>
                <c:pt idx="0">
                  <c:v>White w/o F1</c:v>
                </c:pt>
              </c:strCache>
            </c:strRef>
          </c:tx>
          <c:cat>
            <c:numRef>
              <c:f>Sheet1!$B$22:$G$22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Sheet1!$B$24:$G$24</c:f>
              <c:numCache>
                <c:formatCode>0%</c:formatCode>
                <c:ptCount val="6"/>
                <c:pt idx="0">
                  <c:v>0.406</c:v>
                </c:pt>
                <c:pt idx="1">
                  <c:v>0.417</c:v>
                </c:pt>
                <c:pt idx="2">
                  <c:v>0.42</c:v>
                </c:pt>
                <c:pt idx="3">
                  <c:v>0.397000000000001</c:v>
                </c:pt>
                <c:pt idx="4">
                  <c:v>0.4</c:v>
                </c:pt>
                <c:pt idx="5">
                  <c:v>0.380000000000001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094520"/>
        <c:axId val="541097528"/>
      </c:lineChart>
      <c:catAx>
        <c:axId val="54109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41097528"/>
        <c:crosses val="autoZero"/>
        <c:auto val="1"/>
        <c:lblAlgn val="ctr"/>
        <c:lblOffset val="100"/>
        <c:noMultiLvlLbl val="0"/>
      </c:catAx>
      <c:valAx>
        <c:axId val="541097528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41094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65782566653"/>
          <c:y val="0.200424540682415"/>
          <c:w val="0.228815858543998"/>
          <c:h val="0.7989425853018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2222222222222"/>
          <c:y val="0.0509259259259259"/>
          <c:w val="0.841666666666667"/>
          <c:h val="0.733966535433071"/>
        </c:manualLayout>
      </c:layout>
      <c:areaChart>
        <c:grouping val="standard"/>
        <c:varyColors val="0"/>
        <c:ser>
          <c:idx val="2"/>
          <c:order val="0"/>
          <c:tx>
            <c:strRef>
              <c:f>Sheet3!$A$37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cat>
            <c:numRef>
              <c:f>Sheet3!$B$34:$G$34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Sheet3!$B$37:$G$37</c:f>
              <c:numCache>
                <c:formatCode>0%</c:formatCode>
                <c:ptCount val="6"/>
                <c:pt idx="0">
                  <c:v>0.12477054313789</c:v>
                </c:pt>
                <c:pt idx="1">
                  <c:v>0.112524205788455</c:v>
                </c:pt>
                <c:pt idx="2">
                  <c:v>0.107873493309742</c:v>
                </c:pt>
                <c:pt idx="3">
                  <c:v>0.105811338619955</c:v>
                </c:pt>
                <c:pt idx="4">
                  <c:v>0.179290322580645</c:v>
                </c:pt>
                <c:pt idx="5">
                  <c:v>0.199536125948833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104712"/>
        <c:axId val="525096424"/>
      </c:areaChart>
      <c:catAx>
        <c:axId val="541104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25096424"/>
        <c:crosses val="autoZero"/>
        <c:auto val="1"/>
        <c:lblAlgn val="ctr"/>
        <c:lblOffset val="100"/>
        <c:noMultiLvlLbl val="0"/>
      </c:catAx>
      <c:valAx>
        <c:axId val="525096424"/>
        <c:scaling>
          <c:orientation val="minMax"/>
          <c:max val="0.600000000000001"/>
          <c:min val="0.0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541104712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5439632545932"/>
          <c:y val="0.0509259259259259"/>
          <c:w val="0.841011592300962"/>
          <c:h val="0.735941236512108"/>
        </c:manualLayout>
      </c:layout>
      <c:lineChart>
        <c:grouping val="standard"/>
        <c:varyColors val="0"/>
        <c:ser>
          <c:idx val="0"/>
          <c:order val="0"/>
          <c:tx>
            <c:strRef>
              <c:f>Sheet3!$A$84</c:f>
              <c:strCache>
                <c:ptCount val="1"/>
                <c:pt idx="0">
                  <c:v>County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Sheet3!$R$83:$W$83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Sheet3!$R$84:$W$84</c:f>
              <c:numCache>
                <c:formatCode>0%</c:formatCode>
                <c:ptCount val="6"/>
                <c:pt idx="0">
                  <c:v>0.264034363106379</c:v>
                </c:pt>
                <c:pt idx="1">
                  <c:v>0.267958350340028</c:v>
                </c:pt>
                <c:pt idx="2">
                  <c:v>0.272200214281699</c:v>
                </c:pt>
                <c:pt idx="3">
                  <c:v>0.26965171845469</c:v>
                </c:pt>
                <c:pt idx="4">
                  <c:v>0.271549663501103</c:v>
                </c:pt>
                <c:pt idx="5">
                  <c:v>0.27432754373859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Sheet3!$A$85</c:f>
              <c:strCache>
                <c:ptCount val="1"/>
                <c:pt idx="0">
                  <c:v>Service Area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Sheet3!$R$83:$W$83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Sheet3!$R$85:$W$85</c:f>
              <c:numCache>
                <c:formatCode>0%</c:formatCode>
                <c:ptCount val="6"/>
                <c:pt idx="0">
                  <c:v>0.153504534079111</c:v>
                </c:pt>
                <c:pt idx="1">
                  <c:v>0.157844685384882</c:v>
                </c:pt>
                <c:pt idx="2">
                  <c:v>0.162526101467467</c:v>
                </c:pt>
                <c:pt idx="3">
                  <c:v>0.160441517631777</c:v>
                </c:pt>
                <c:pt idx="4">
                  <c:v>0.161979727305346</c:v>
                </c:pt>
                <c:pt idx="5">
                  <c:v>0.164545816997807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328744"/>
        <c:axId val="590215800"/>
      </c:lineChart>
      <c:catAx>
        <c:axId val="59032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0215800"/>
        <c:crosses val="autoZero"/>
        <c:auto val="1"/>
        <c:lblAlgn val="ctr"/>
        <c:lblOffset val="100"/>
        <c:noMultiLvlLbl val="0"/>
      </c:catAx>
      <c:valAx>
        <c:axId val="590215800"/>
        <c:scaling>
          <c:orientation val="minMax"/>
          <c:max val="0.600000000000001"/>
          <c:min val="0.0"/>
        </c:scaling>
        <c:delete val="0"/>
        <c:axPos val="l"/>
        <c:numFmt formatCode="0%" sourceLinked="1"/>
        <c:majorTickMark val="out"/>
        <c:minorTickMark val="none"/>
        <c:tickLblPos val="nextTo"/>
        <c:crossAx val="590328744"/>
        <c:crossesAt val="1.0"/>
        <c:crossBetween val="midCat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2222222222222"/>
          <c:y val="0.0509259259259259"/>
          <c:w val="0.841666666666667"/>
          <c:h val="0.733966535433071"/>
        </c:manualLayout>
      </c:layout>
      <c:areaChart>
        <c:grouping val="standard"/>
        <c:varyColors val="0"/>
        <c:ser>
          <c:idx val="3"/>
          <c:order val="0"/>
          <c:tx>
            <c:strRef>
              <c:f>Sheet3!$A$38</c:f>
              <c:strCache>
                <c:ptCount val="1"/>
                <c:pt idx="0">
                  <c:v>African American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cat>
            <c:numRef>
              <c:f>Sheet3!$B$34:$G$34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Sheet3!$B$38:$G$38</c:f>
              <c:numCache>
                <c:formatCode>0%</c:formatCode>
                <c:ptCount val="6"/>
                <c:pt idx="0">
                  <c:v>0.0326638591944714</c:v>
                </c:pt>
                <c:pt idx="1">
                  <c:v>0.0316114513005705</c:v>
                </c:pt>
                <c:pt idx="2">
                  <c:v>0.032732500276457</c:v>
                </c:pt>
                <c:pt idx="3">
                  <c:v>0.0348561959995266</c:v>
                </c:pt>
                <c:pt idx="4">
                  <c:v>0.048258064516129</c:v>
                </c:pt>
                <c:pt idx="5">
                  <c:v>0.0525723924655609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890696"/>
        <c:axId val="541893768"/>
      </c:areaChart>
      <c:catAx>
        <c:axId val="541890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1893768"/>
        <c:crosses val="autoZero"/>
        <c:auto val="1"/>
        <c:lblAlgn val="ctr"/>
        <c:lblOffset val="100"/>
        <c:noMultiLvlLbl val="0"/>
      </c:catAx>
      <c:valAx>
        <c:axId val="541893768"/>
        <c:scaling>
          <c:orientation val="minMax"/>
          <c:max val="0.1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54189069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5439632545932"/>
          <c:y val="0.0509259259259259"/>
          <c:w val="0.841011592300962"/>
          <c:h val="0.735941236512107"/>
        </c:manualLayout>
      </c:layout>
      <c:lineChart>
        <c:grouping val="standard"/>
        <c:varyColors val="0"/>
        <c:ser>
          <c:idx val="0"/>
          <c:order val="0"/>
          <c:tx>
            <c:strRef>
              <c:f>Sheet3!$A$106</c:f>
              <c:strCache>
                <c:ptCount val="1"/>
                <c:pt idx="0">
                  <c:v>County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Sheet3!$B$83:$G$83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Sheet3!$B$106:$G$106</c:f>
              <c:numCache>
                <c:formatCode>0%</c:formatCode>
                <c:ptCount val="6"/>
                <c:pt idx="0">
                  <c:v>0.0251341979531775</c:v>
                </c:pt>
                <c:pt idx="1">
                  <c:v>0.0249156477521515</c:v>
                </c:pt>
                <c:pt idx="2">
                  <c:v>0.0246685134789094</c:v>
                </c:pt>
                <c:pt idx="3">
                  <c:v>0.0239635304234108</c:v>
                </c:pt>
                <c:pt idx="4">
                  <c:v>0.0244107469628881</c:v>
                </c:pt>
                <c:pt idx="5">
                  <c:v>0.0243084367657463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Sheet3!$A$107</c:f>
              <c:strCache>
                <c:ptCount val="1"/>
                <c:pt idx="0">
                  <c:v>Service Area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Sheet3!$B$83:$G$83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Sheet3!$B$107:$G$107</c:f>
              <c:numCache>
                <c:formatCode>0%</c:formatCode>
                <c:ptCount val="6"/>
                <c:pt idx="0">
                  <c:v>0.0253680375929471</c:v>
                </c:pt>
                <c:pt idx="1">
                  <c:v>0.0252596110383854</c:v>
                </c:pt>
                <c:pt idx="2">
                  <c:v>0.0250921143200893</c:v>
                </c:pt>
                <c:pt idx="3">
                  <c:v>0.023964696740234</c:v>
                </c:pt>
                <c:pt idx="4">
                  <c:v>0.0244438464298529</c:v>
                </c:pt>
                <c:pt idx="5">
                  <c:v>0.0244645269896117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920936"/>
        <c:axId val="541923976"/>
      </c:lineChart>
      <c:catAx>
        <c:axId val="541920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1923976"/>
        <c:crosses val="autoZero"/>
        <c:auto val="1"/>
        <c:lblAlgn val="ctr"/>
        <c:lblOffset val="100"/>
        <c:noMultiLvlLbl val="0"/>
      </c:catAx>
      <c:valAx>
        <c:axId val="541923976"/>
        <c:scaling>
          <c:orientation val="minMax"/>
          <c:max val="0.1"/>
        </c:scaling>
        <c:delete val="0"/>
        <c:axPos val="l"/>
        <c:numFmt formatCode="0%" sourceLinked="1"/>
        <c:majorTickMark val="out"/>
        <c:minorTickMark val="none"/>
        <c:tickLblPos val="nextTo"/>
        <c:crossAx val="541920936"/>
        <c:crossesAt val="1.0"/>
        <c:crossBetween val="midCat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81111649342988"/>
          <c:y val="0.0509259259259259"/>
          <c:w val="0.8604443895659"/>
          <c:h val="0.733796587926509"/>
        </c:manualLayout>
      </c:layout>
      <c:areaChart>
        <c:grouping val="standard"/>
        <c:varyColors val="0"/>
        <c:ser>
          <c:idx val="0"/>
          <c:order val="0"/>
          <c:tx>
            <c:strRef>
              <c:f>Sheet3!$A$60</c:f>
              <c:strCache>
                <c:ptCount val="1"/>
                <c:pt idx="0">
                  <c:v>Fillipino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cat>
            <c:numRef>
              <c:f>Sheet3!$B$59:$F$59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Sheet3!$B$60:$F$60</c:f>
              <c:numCache>
                <c:formatCode>0%</c:formatCode>
                <c:ptCount val="5"/>
                <c:pt idx="0">
                  <c:v>0.027</c:v>
                </c:pt>
                <c:pt idx="1">
                  <c:v>0.025</c:v>
                </c:pt>
                <c:pt idx="2">
                  <c:v>0.026</c:v>
                </c:pt>
                <c:pt idx="3">
                  <c:v>0.027</c:v>
                </c:pt>
                <c:pt idx="4">
                  <c:v>0.041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758168"/>
        <c:axId val="541761240"/>
      </c:areaChart>
      <c:catAx>
        <c:axId val="541758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1761240"/>
        <c:crosses val="autoZero"/>
        <c:auto val="1"/>
        <c:lblAlgn val="ctr"/>
        <c:lblOffset val="100"/>
        <c:noMultiLvlLbl val="0"/>
      </c:catAx>
      <c:valAx>
        <c:axId val="541761240"/>
        <c:scaling>
          <c:orientation val="minMax"/>
          <c:max val="0.1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54175816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0733536172876"/>
          <c:y val="0.0509259259259259"/>
          <c:w val="0.861482200882911"/>
          <c:h val="0.735941236512106"/>
        </c:manualLayout>
      </c:layout>
      <c:lineChart>
        <c:grouping val="standard"/>
        <c:varyColors val="0"/>
        <c:ser>
          <c:idx val="0"/>
          <c:order val="0"/>
          <c:tx>
            <c:strRef>
              <c:f>Sheet3!$I$60</c:f>
              <c:strCache>
                <c:ptCount val="1"/>
                <c:pt idx="0">
                  <c:v>Fillipino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Sheet3!$J$59:$O$59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Sheet3!$J$60:$O$60</c:f>
              <c:numCache>
                <c:formatCode>0%</c:formatCode>
                <c:ptCount val="6"/>
                <c:pt idx="0">
                  <c:v>0.0477805298643321</c:v>
                </c:pt>
                <c:pt idx="1">
                  <c:v>0.0484233768338775</c:v>
                </c:pt>
                <c:pt idx="2">
                  <c:v>0.0504857556865746</c:v>
                </c:pt>
                <c:pt idx="3">
                  <c:v>0.0497036964939191</c:v>
                </c:pt>
                <c:pt idx="4">
                  <c:v>0.0502664451540806</c:v>
                </c:pt>
                <c:pt idx="5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783032"/>
        <c:axId val="541786072"/>
      </c:lineChart>
      <c:catAx>
        <c:axId val="541783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1786072"/>
        <c:crosses val="autoZero"/>
        <c:auto val="1"/>
        <c:lblAlgn val="ctr"/>
        <c:lblOffset val="100"/>
        <c:noMultiLvlLbl val="0"/>
      </c:catAx>
      <c:valAx>
        <c:axId val="541786072"/>
        <c:scaling>
          <c:orientation val="minMax"/>
          <c:max val="0.1"/>
        </c:scaling>
        <c:delete val="0"/>
        <c:axPos val="l"/>
        <c:numFmt formatCode="0%" sourceLinked="1"/>
        <c:majorTickMark val="out"/>
        <c:minorTickMark val="none"/>
        <c:tickLblPos val="nextTo"/>
        <c:crossAx val="541783032"/>
        <c:crossesAt val="1.0"/>
        <c:crossBetween val="midCat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Financial Aid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(Sheet1!$B$6,Sheet1!$D$6)</c:f>
              <c:strCache>
                <c:ptCount val="2"/>
                <c:pt idx="0">
                  <c:v>African American, Filipino, and Latino</c:v>
                </c:pt>
                <c:pt idx="1">
                  <c:v>All Other</c:v>
                </c:pt>
              </c:strCache>
            </c:strRef>
          </c:cat>
          <c:val>
            <c:numRef>
              <c:f>(Sheet1!$C$8,Sheet1!$E$8)</c:f>
              <c:numCache>
                <c:formatCode>0%</c:formatCode>
                <c:ptCount val="2"/>
                <c:pt idx="0">
                  <c:v>0.379035699047078</c:v>
                </c:pt>
                <c:pt idx="1">
                  <c:v>0.172717160481343</c:v>
                </c:pt>
              </c:numCache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No Aid Awarded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0.02136752136752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2136752136752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(Sheet1!$B$6,Sheet1!$D$6)</c:f>
              <c:strCache>
                <c:ptCount val="2"/>
                <c:pt idx="0">
                  <c:v>African American, Filipino, and Latino</c:v>
                </c:pt>
                <c:pt idx="1">
                  <c:v>All Other</c:v>
                </c:pt>
              </c:strCache>
            </c:strRef>
          </c:cat>
          <c:val>
            <c:numRef>
              <c:f>(Sheet1!$C$9,Sheet1!$E$9)</c:f>
              <c:numCache>
                <c:formatCode>0%</c:formatCode>
                <c:ptCount val="2"/>
                <c:pt idx="0">
                  <c:v>0.620964300952922</c:v>
                </c:pt>
                <c:pt idx="1">
                  <c:v>0.827282839518657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1992840"/>
        <c:axId val="541995816"/>
      </c:barChart>
      <c:catAx>
        <c:axId val="541992840"/>
        <c:scaling>
          <c:orientation val="minMax"/>
        </c:scaling>
        <c:delete val="0"/>
        <c:axPos val="b"/>
        <c:majorTickMark val="out"/>
        <c:minorTickMark val="none"/>
        <c:tickLblPos val="nextTo"/>
        <c:crossAx val="541995816"/>
        <c:crosses val="autoZero"/>
        <c:auto val="1"/>
        <c:lblAlgn val="ctr"/>
        <c:lblOffset val="100"/>
        <c:noMultiLvlLbl val="0"/>
      </c:catAx>
      <c:valAx>
        <c:axId val="541995816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41992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7367F-CB21-CA4B-A394-D15A498F8273}" type="datetimeFigureOut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AE255-9994-FE4C-A328-1FCE25191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85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23B93-9796-D74B-8B67-8504F0172EAD}" type="datetimeFigureOut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4AE0-F282-1D4E-BB37-7D5ACCB5CB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32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overall headcount of fall enrollments shows a relatively steady decline from 2007 to 2012 (-21%). </a:t>
            </a:r>
          </a:p>
          <a:p>
            <a:r>
              <a:rPr lang="en-US" dirty="0" smtClean="0"/>
              <a:t>There was an increase in Latino (23%), African American (24%) and Filipino (27%) enrollment headcount.</a:t>
            </a:r>
          </a:p>
          <a:p>
            <a:r>
              <a:rPr lang="en-US" dirty="0" smtClean="0"/>
              <a:t>The decline in student headcount is mainly due to decline in White (-30%) and Asian/P (-25%).</a:t>
            </a:r>
          </a:p>
          <a:p>
            <a:r>
              <a:rPr lang="en-US" dirty="0" smtClean="0"/>
              <a:t>Decline in Whites and Asians noticed in Faculty (-10%) and Staff (-25%) headcounts. </a:t>
            </a:r>
          </a:p>
          <a:p>
            <a:r>
              <a:rPr lang="en-US" dirty="0" smtClean="0"/>
              <a:t>However, the Admin headcount shows an increase (18%).</a:t>
            </a:r>
          </a:p>
          <a:p>
            <a:r>
              <a:rPr lang="en-US" dirty="0" smtClean="0"/>
              <a:t>The increase headcount in Latino students’ enrollment mirrors the increase in Latino faculty (26%, the only faculty ethnicity that shows increase from 2007-2012).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8EAC-C094-4949-A251-C05F75DBB2A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Remove</a:t>
            </a:r>
            <a:r>
              <a:rPr lang="en-US" baseline="0" dirty="0" smtClean="0"/>
              <a:t> other ethnicities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percentage of African Americans in Santa Clara County and Foothill’s service area have both been consistent around 3%.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percentage of African Americans enrolled in Foothill has slowly been increasing and is higher than the percentages found in the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717C3-645C-2044-918D-293E211DBA2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Remove</a:t>
            </a:r>
            <a:r>
              <a:rPr lang="en-US" baseline="0" dirty="0" smtClean="0"/>
              <a:t> other ethnicities; focus on filipinos—perhaps include service area Filipino rate?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Student enrollment</a:t>
            </a:r>
            <a:r>
              <a:rPr lang="en-US" baseline="0" dirty="0" smtClean="0"/>
              <a:t> percentages for pacific Islander and native Americans is higher than the region</a:t>
            </a:r>
          </a:p>
          <a:p>
            <a:r>
              <a:rPr lang="en-US" baseline="0" dirty="0" smtClean="0"/>
              <a:t>Percentage of Filipino students has increased but is still below that of the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717C3-645C-2044-918D-293E211DBA2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8EAC-C094-4949-A251-C05F75DBB2A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Pull out Filipino</a:t>
            </a:r>
            <a:r>
              <a:rPr lang="en-US" baseline="0" dirty="0" smtClean="0"/>
              <a:t> students</a:t>
            </a:r>
          </a:p>
          <a:p>
            <a:r>
              <a:rPr lang="en-US" baseline="0" dirty="0" smtClean="0"/>
              <a:t>Work on formatting for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with gender?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Work on formatting for consistency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April revise from state:</a:t>
            </a:r>
          </a:p>
          <a:p>
            <a:r>
              <a:rPr lang="en-US" dirty="0" smtClean="0"/>
              <a:t>2006-07 cohort</a:t>
            </a:r>
            <a:r>
              <a:rPr lang="en-US" baseline="0" dirty="0" smtClean="0"/>
              <a:t> includes:</a:t>
            </a:r>
          </a:p>
          <a:p>
            <a:endParaRPr lang="en-US" dirty="0" smtClean="0"/>
          </a:p>
          <a:p>
            <a:r>
              <a:rPr lang="en-US" dirty="0" smtClean="0"/>
              <a:t>Data does not include Native Americans,</a:t>
            </a:r>
            <a:r>
              <a:rPr lang="en-US" baseline="0" dirty="0" smtClean="0"/>
              <a:t> Pacific Islanders, Other/Unknown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4AE0-F282-1D4E-BB37-7D5ACCB5CB7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6C8-F280-1546-B14B-7E1ADC622444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32C-BBB6-4A42-86E9-0D1BC8256AD9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1763-C684-CA43-BA5D-D0EFDCF63B6A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6C8-F280-1546-B14B-7E1ADC62244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7A0A-03F7-114B-9F29-C01016C9511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EED6-1EDA-014D-93FD-5CA76AC6DDA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D9E7-6132-0B45-B264-B295157E35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A98654F-4100-6746-AFAE-C41D36BB54C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59977D5-324F-9740-B903-68BF8EA307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640B-3140-AA4E-A0A0-3F3CDB7D8F4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E2DC-F557-8A43-8E3A-5169B7C3749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7A0A-03F7-114B-9F29-C01016C95113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260D94C-C4DA-9542-881F-D629F7B0658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CE3DDD-82F4-F341-9A77-2D435443F4D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5708-A44C-CF4E-8F39-DFE6C41CDD9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96C9437-6A57-AF45-BD9B-5EA502D0E10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41D3413-9CC2-6948-8F54-1FD00F56C4F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32C-BBB6-4A42-86E9-0D1BC8256AD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1763-C684-CA43-BA5D-D0EFDCF63B6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6C8-F280-1546-B14B-7E1ADC6224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7A0A-03F7-114B-9F29-C01016C95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D9E7-6132-0B45-B264-B295157E35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D9E7-6132-0B45-B264-B295157E35FF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654F-4100-6746-AFAE-C41D36BB54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77D5-324F-9740-B903-68BF8EA307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640B-3140-AA4E-A0A0-3F3CDB7D8F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E2DC-F557-8A43-8E3A-5169B7C374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D94C-C4DA-9542-881F-D629F7B06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3DDD-82F4-F341-9A77-2D435443F4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32C-BBB6-4A42-86E9-0D1BC8256A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1763-C684-CA43-BA5D-D0EFDCF63B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3881-1507-194F-96FE-D711B7354F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13E6-5561-1345-8D38-9C18EC513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03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4D1E-1030-4D00-BC56-AE4BC90658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1A81-4E49-48C2-9E3C-D8487C034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654F-4100-6746-AFAE-C41D36BB54CB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1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6C8-F280-1546-B14B-7E1ADC62244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7A0A-03F7-114B-9F29-C01016C9511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EED6-1EDA-014D-93FD-5CA76AC6DDA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D9E7-6132-0B45-B264-B295157E35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A98654F-4100-6746-AFAE-C41D36BB54C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59977D5-324F-9740-B903-68BF8EA307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640B-3140-AA4E-A0A0-3F3CDB7D8F4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E2DC-F557-8A43-8E3A-5169B7C3749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260D94C-C4DA-9542-881F-D629F7B0658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77D5-324F-9740-B903-68BF8EA30795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ACE3DDD-82F4-F341-9A77-2D435443F4D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5708-A44C-CF4E-8F39-DFE6C41CDD9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96C9437-6A57-AF45-BD9B-5EA502D0E10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41D3413-9CC2-6948-8F54-1FD00F56C4F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932C-BBB6-4A42-86E9-0D1BC8256AD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1763-C684-CA43-BA5D-D0EFDCF63B6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640B-3140-AA4E-A0A0-3F3CDB7D8F4E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E2DC-F557-8A43-8E3A-5169B7C37499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D94C-C4DA-9542-881F-D629F7B06589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3DDD-82F4-F341-9A77-2D435443F4DA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8499-DD29-844F-AC4A-15C0D15149E9}" type="datetime1">
              <a:rPr lang="en-US" smtClean="0"/>
              <a:pPr/>
              <a:t>6/21/13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2981-0499-ED4E-A099-6D70114CE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D68499-DD29-844F-AC4A-15C0D15149E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8499-DD29-844F-AC4A-15C0D1514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2981-0499-ED4E-A099-6D70114CE0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FEF4D1E-1030-4D00-BC56-AE4BC90658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E11A81-4E49-48C2-9E3C-D8487C034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F07C-58E1-D142-8A1C-2C3AF39054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72FF-172C-004F-ABFB-17905131C5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D68499-DD29-844F-AC4A-15C0D15149E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6/21/13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332981-0499-ED4E-A099-6D70114CE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6.png"/><Relationship Id="rId3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6.png"/><Relationship Id="rId3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EQUITY: A PLAN FOR ACTION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Planning Meeting</a:t>
            </a:r>
          </a:p>
          <a:p>
            <a:r>
              <a:rPr lang="en-US" dirty="0" smtClean="0"/>
              <a:t>May 23, 2013</a:t>
            </a:r>
            <a:endParaRPr lang="en-US" dirty="0"/>
          </a:p>
        </p:txBody>
      </p:sp>
      <p:pic>
        <p:nvPicPr>
          <p:cNvPr id="5" name="Picture Placeholder 4" descr="2036-CuteintheCrowd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675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Elaine Kuo</a:t>
            </a:r>
            <a:endParaRPr lang="en-US" dirty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3283" y="6278880"/>
            <a:ext cx="3547517" cy="274320"/>
          </a:xfrm>
          <a:prstGeom prst="rect">
            <a:avLst/>
          </a:prstGeom>
        </p:spPr>
      </p:pic>
      <p:grpSp>
        <p:nvGrpSpPr>
          <p:cNvPr id="2" name="Group 1166"/>
          <p:cNvGrpSpPr/>
          <p:nvPr/>
        </p:nvGrpSpPr>
        <p:grpSpPr>
          <a:xfrm>
            <a:off x="7402513" y="1358810"/>
            <a:ext cx="1468438" cy="1336675"/>
            <a:chOff x="7402513" y="1489075"/>
            <a:chExt cx="1468438" cy="1336675"/>
          </a:xfrm>
        </p:grpSpPr>
        <p:sp>
          <p:nvSpPr>
            <p:cNvPr id="1139" name="Freeform 143"/>
            <p:cNvSpPr>
              <a:spLocks/>
            </p:cNvSpPr>
            <p:nvPr/>
          </p:nvSpPr>
          <p:spPr bwMode="auto">
            <a:xfrm>
              <a:off x="7402513" y="1560513"/>
              <a:ext cx="271463" cy="26988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820404"/>
            </a:solidFill>
            <a:ln w="1" cap="flat">
              <a:solidFill>
                <a:srgbClr val="82040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0" name="Rectangle 144"/>
            <p:cNvSpPr>
              <a:spLocks noChangeArrowheads="1"/>
            </p:cNvSpPr>
            <p:nvPr/>
          </p:nvSpPr>
          <p:spPr bwMode="auto">
            <a:xfrm>
              <a:off x="7499351" y="1535113"/>
              <a:ext cx="76200" cy="76200"/>
            </a:xfrm>
            <a:prstGeom prst="rect">
              <a:avLst/>
            </a:prstGeom>
            <a:solidFill>
              <a:srgbClr val="82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1" name="Freeform 145"/>
            <p:cNvSpPr>
              <a:spLocks noEditPoints="1"/>
            </p:cNvSpPr>
            <p:nvPr/>
          </p:nvSpPr>
          <p:spPr bwMode="auto">
            <a:xfrm>
              <a:off x="7494588" y="1530350"/>
              <a:ext cx="85725" cy="85725"/>
            </a:xfrm>
            <a:custGeom>
              <a:avLst/>
              <a:gdLst>
                <a:gd name="T0" fmla="*/ 0 w 448"/>
                <a:gd name="T1" fmla="*/ 24 h 448"/>
                <a:gd name="T2" fmla="*/ 24 w 448"/>
                <a:gd name="T3" fmla="*/ 0 h 448"/>
                <a:gd name="T4" fmla="*/ 424 w 448"/>
                <a:gd name="T5" fmla="*/ 0 h 448"/>
                <a:gd name="T6" fmla="*/ 448 w 448"/>
                <a:gd name="T7" fmla="*/ 24 h 448"/>
                <a:gd name="T8" fmla="*/ 448 w 448"/>
                <a:gd name="T9" fmla="*/ 424 h 448"/>
                <a:gd name="T10" fmla="*/ 424 w 448"/>
                <a:gd name="T11" fmla="*/ 448 h 448"/>
                <a:gd name="T12" fmla="*/ 24 w 448"/>
                <a:gd name="T13" fmla="*/ 448 h 448"/>
                <a:gd name="T14" fmla="*/ 0 w 448"/>
                <a:gd name="T15" fmla="*/ 424 h 448"/>
                <a:gd name="T16" fmla="*/ 0 w 448"/>
                <a:gd name="T17" fmla="*/ 24 h 448"/>
                <a:gd name="T18" fmla="*/ 48 w 448"/>
                <a:gd name="T19" fmla="*/ 424 h 448"/>
                <a:gd name="T20" fmla="*/ 24 w 448"/>
                <a:gd name="T21" fmla="*/ 400 h 448"/>
                <a:gd name="T22" fmla="*/ 424 w 448"/>
                <a:gd name="T23" fmla="*/ 400 h 448"/>
                <a:gd name="T24" fmla="*/ 400 w 448"/>
                <a:gd name="T25" fmla="*/ 424 h 448"/>
                <a:gd name="T26" fmla="*/ 400 w 448"/>
                <a:gd name="T27" fmla="*/ 24 h 448"/>
                <a:gd name="T28" fmla="*/ 424 w 448"/>
                <a:gd name="T29" fmla="*/ 48 h 448"/>
                <a:gd name="T30" fmla="*/ 24 w 448"/>
                <a:gd name="T31" fmla="*/ 48 h 448"/>
                <a:gd name="T32" fmla="*/ 48 w 448"/>
                <a:gd name="T33" fmla="*/ 24 h 448"/>
                <a:gd name="T34" fmla="*/ 48 w 448"/>
                <a:gd name="T35" fmla="*/ 42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8" h="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lnTo>
                    <a:pt x="448" y="424"/>
                  </a:lnTo>
                  <a:cubicBezTo>
                    <a:pt x="448" y="438"/>
                    <a:pt x="438" y="448"/>
                    <a:pt x="424" y="448"/>
                  </a:cubicBezTo>
                  <a:lnTo>
                    <a:pt x="24" y="448"/>
                  </a:lnTo>
                  <a:cubicBezTo>
                    <a:pt x="11" y="448"/>
                    <a:pt x="0" y="438"/>
                    <a:pt x="0" y="424"/>
                  </a:cubicBezTo>
                  <a:lnTo>
                    <a:pt x="0" y="24"/>
                  </a:lnTo>
                  <a:close/>
                  <a:moveTo>
                    <a:pt x="48" y="424"/>
                  </a:moveTo>
                  <a:lnTo>
                    <a:pt x="24" y="400"/>
                  </a:lnTo>
                  <a:lnTo>
                    <a:pt x="424" y="400"/>
                  </a:lnTo>
                  <a:lnTo>
                    <a:pt x="400" y="424"/>
                  </a:lnTo>
                  <a:lnTo>
                    <a:pt x="400" y="24"/>
                  </a:lnTo>
                  <a:lnTo>
                    <a:pt x="42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24"/>
                  </a:lnTo>
                  <a:close/>
                </a:path>
              </a:pathLst>
            </a:custGeom>
            <a:solidFill>
              <a:srgbClr val="820404"/>
            </a:solidFill>
            <a:ln w="1" cap="flat">
              <a:solidFill>
                <a:srgbClr val="82040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2" name="Rectangle 146"/>
            <p:cNvSpPr>
              <a:spLocks noChangeArrowheads="1"/>
            </p:cNvSpPr>
            <p:nvPr/>
          </p:nvSpPr>
          <p:spPr bwMode="auto">
            <a:xfrm>
              <a:off x="7686676" y="1489075"/>
              <a:ext cx="9271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Total Enrollment</a:t>
              </a:r>
              <a:endPara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Freeform 147"/>
            <p:cNvSpPr>
              <a:spLocks/>
            </p:cNvSpPr>
            <p:nvPr/>
          </p:nvSpPr>
          <p:spPr bwMode="auto">
            <a:xfrm>
              <a:off x="7402513" y="1790700"/>
              <a:ext cx="271463" cy="26988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CC6666"/>
            </a:solidFill>
            <a:ln w="1" cap="flat">
              <a:solidFill>
                <a:srgbClr val="CC666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4" name="Freeform 148"/>
            <p:cNvSpPr>
              <a:spLocks/>
            </p:cNvSpPr>
            <p:nvPr/>
          </p:nvSpPr>
          <p:spPr bwMode="auto">
            <a:xfrm>
              <a:off x="7500938" y="1765300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5" name="Freeform 149"/>
            <p:cNvSpPr>
              <a:spLocks noEditPoints="1"/>
            </p:cNvSpPr>
            <p:nvPr/>
          </p:nvSpPr>
          <p:spPr bwMode="auto">
            <a:xfrm>
              <a:off x="7494588" y="1760538"/>
              <a:ext cx="87313" cy="85725"/>
            </a:xfrm>
            <a:custGeom>
              <a:avLst/>
              <a:gdLst>
                <a:gd name="T0" fmla="*/ 209 w 453"/>
                <a:gd name="T1" fmla="*/ 10 h 453"/>
                <a:gd name="T2" fmla="*/ 243 w 453"/>
                <a:gd name="T3" fmla="*/ 10 h 453"/>
                <a:gd name="T4" fmla="*/ 443 w 453"/>
                <a:gd name="T5" fmla="*/ 210 h 453"/>
                <a:gd name="T6" fmla="*/ 443 w 453"/>
                <a:gd name="T7" fmla="*/ 244 h 453"/>
                <a:gd name="T8" fmla="*/ 243 w 453"/>
                <a:gd name="T9" fmla="*/ 444 h 453"/>
                <a:gd name="T10" fmla="*/ 209 w 453"/>
                <a:gd name="T11" fmla="*/ 444 h 453"/>
                <a:gd name="T12" fmla="*/ 9 w 453"/>
                <a:gd name="T13" fmla="*/ 244 h 453"/>
                <a:gd name="T14" fmla="*/ 9 w 453"/>
                <a:gd name="T15" fmla="*/ 210 h 453"/>
                <a:gd name="T16" fmla="*/ 209 w 453"/>
                <a:gd name="T17" fmla="*/ 10 h 453"/>
                <a:gd name="T18" fmla="*/ 43 w 453"/>
                <a:gd name="T19" fmla="*/ 244 h 453"/>
                <a:gd name="T20" fmla="*/ 43 w 453"/>
                <a:gd name="T21" fmla="*/ 210 h 453"/>
                <a:gd name="T22" fmla="*/ 243 w 453"/>
                <a:gd name="T23" fmla="*/ 410 h 453"/>
                <a:gd name="T24" fmla="*/ 209 w 453"/>
                <a:gd name="T25" fmla="*/ 410 h 453"/>
                <a:gd name="T26" fmla="*/ 409 w 453"/>
                <a:gd name="T27" fmla="*/ 210 h 453"/>
                <a:gd name="T28" fmla="*/ 409 w 453"/>
                <a:gd name="T29" fmla="*/ 244 h 453"/>
                <a:gd name="T30" fmla="*/ 209 w 453"/>
                <a:gd name="T31" fmla="*/ 44 h 453"/>
                <a:gd name="T32" fmla="*/ 243 w 453"/>
                <a:gd name="T33" fmla="*/ 44 h 453"/>
                <a:gd name="T34" fmla="*/ 43 w 453"/>
                <a:gd name="T35" fmla="*/ 24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3">
                  <a:moveTo>
                    <a:pt x="209" y="10"/>
                  </a:moveTo>
                  <a:cubicBezTo>
                    <a:pt x="219" y="0"/>
                    <a:pt x="234" y="0"/>
                    <a:pt x="243" y="10"/>
                  </a:cubicBezTo>
                  <a:lnTo>
                    <a:pt x="443" y="210"/>
                  </a:lnTo>
                  <a:cubicBezTo>
                    <a:pt x="453" y="219"/>
                    <a:pt x="453" y="234"/>
                    <a:pt x="443" y="244"/>
                  </a:cubicBezTo>
                  <a:lnTo>
                    <a:pt x="243" y="444"/>
                  </a:lnTo>
                  <a:cubicBezTo>
                    <a:pt x="234" y="453"/>
                    <a:pt x="219" y="453"/>
                    <a:pt x="209" y="444"/>
                  </a:cubicBezTo>
                  <a:lnTo>
                    <a:pt x="9" y="244"/>
                  </a:lnTo>
                  <a:cubicBezTo>
                    <a:pt x="0" y="234"/>
                    <a:pt x="0" y="219"/>
                    <a:pt x="9" y="210"/>
                  </a:cubicBezTo>
                  <a:lnTo>
                    <a:pt x="209" y="10"/>
                  </a:lnTo>
                  <a:close/>
                  <a:moveTo>
                    <a:pt x="43" y="244"/>
                  </a:moveTo>
                  <a:lnTo>
                    <a:pt x="43" y="210"/>
                  </a:lnTo>
                  <a:lnTo>
                    <a:pt x="243" y="410"/>
                  </a:lnTo>
                  <a:lnTo>
                    <a:pt x="209" y="410"/>
                  </a:lnTo>
                  <a:lnTo>
                    <a:pt x="409" y="210"/>
                  </a:lnTo>
                  <a:lnTo>
                    <a:pt x="409" y="244"/>
                  </a:lnTo>
                  <a:lnTo>
                    <a:pt x="209" y="44"/>
                  </a:lnTo>
                  <a:lnTo>
                    <a:pt x="243" y="44"/>
                  </a:lnTo>
                  <a:lnTo>
                    <a:pt x="43" y="244"/>
                  </a:lnTo>
                  <a:close/>
                </a:path>
              </a:pathLst>
            </a:custGeom>
            <a:solidFill>
              <a:srgbClr val="CC6666"/>
            </a:solidFill>
            <a:ln w="1" cap="flat">
              <a:solidFill>
                <a:srgbClr val="CC666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6" name="Rectangle 150"/>
            <p:cNvSpPr>
              <a:spLocks noChangeArrowheads="1"/>
            </p:cNvSpPr>
            <p:nvPr/>
          </p:nvSpPr>
          <p:spPr bwMode="auto">
            <a:xfrm>
              <a:off x="7686676" y="1719263"/>
              <a:ext cx="11842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African American Enr.</a:t>
              </a:r>
              <a:endPara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Freeform 151"/>
            <p:cNvSpPr>
              <a:spLocks/>
            </p:cNvSpPr>
            <p:nvPr/>
          </p:nvSpPr>
          <p:spPr bwMode="auto">
            <a:xfrm>
              <a:off x="7402513" y="2019300"/>
              <a:ext cx="271463" cy="26988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F5C53F"/>
            </a:solidFill>
            <a:ln w="1" cap="flat">
              <a:solidFill>
                <a:srgbClr val="F5C5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8" name="Rectangle 152"/>
            <p:cNvSpPr>
              <a:spLocks noChangeArrowheads="1"/>
            </p:cNvSpPr>
            <p:nvPr/>
          </p:nvSpPr>
          <p:spPr bwMode="auto">
            <a:xfrm>
              <a:off x="7499351" y="1993900"/>
              <a:ext cx="76200" cy="76200"/>
            </a:xfrm>
            <a:prstGeom prst="rect">
              <a:avLst/>
            </a:prstGeom>
            <a:solidFill>
              <a:srgbClr val="F5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9" name="Freeform 153"/>
            <p:cNvSpPr>
              <a:spLocks noEditPoints="1"/>
            </p:cNvSpPr>
            <p:nvPr/>
          </p:nvSpPr>
          <p:spPr bwMode="auto">
            <a:xfrm>
              <a:off x="7494588" y="1989138"/>
              <a:ext cx="85725" cy="85725"/>
            </a:xfrm>
            <a:custGeom>
              <a:avLst/>
              <a:gdLst>
                <a:gd name="T0" fmla="*/ 0 w 448"/>
                <a:gd name="T1" fmla="*/ 24 h 448"/>
                <a:gd name="T2" fmla="*/ 24 w 448"/>
                <a:gd name="T3" fmla="*/ 0 h 448"/>
                <a:gd name="T4" fmla="*/ 424 w 448"/>
                <a:gd name="T5" fmla="*/ 0 h 448"/>
                <a:gd name="T6" fmla="*/ 448 w 448"/>
                <a:gd name="T7" fmla="*/ 24 h 448"/>
                <a:gd name="T8" fmla="*/ 448 w 448"/>
                <a:gd name="T9" fmla="*/ 424 h 448"/>
                <a:gd name="T10" fmla="*/ 424 w 448"/>
                <a:gd name="T11" fmla="*/ 448 h 448"/>
                <a:gd name="T12" fmla="*/ 24 w 448"/>
                <a:gd name="T13" fmla="*/ 448 h 448"/>
                <a:gd name="T14" fmla="*/ 0 w 448"/>
                <a:gd name="T15" fmla="*/ 424 h 448"/>
                <a:gd name="T16" fmla="*/ 0 w 448"/>
                <a:gd name="T17" fmla="*/ 24 h 448"/>
                <a:gd name="T18" fmla="*/ 48 w 448"/>
                <a:gd name="T19" fmla="*/ 424 h 448"/>
                <a:gd name="T20" fmla="*/ 24 w 448"/>
                <a:gd name="T21" fmla="*/ 400 h 448"/>
                <a:gd name="T22" fmla="*/ 424 w 448"/>
                <a:gd name="T23" fmla="*/ 400 h 448"/>
                <a:gd name="T24" fmla="*/ 400 w 448"/>
                <a:gd name="T25" fmla="*/ 424 h 448"/>
                <a:gd name="T26" fmla="*/ 400 w 448"/>
                <a:gd name="T27" fmla="*/ 24 h 448"/>
                <a:gd name="T28" fmla="*/ 424 w 448"/>
                <a:gd name="T29" fmla="*/ 48 h 448"/>
                <a:gd name="T30" fmla="*/ 24 w 448"/>
                <a:gd name="T31" fmla="*/ 48 h 448"/>
                <a:gd name="T32" fmla="*/ 48 w 448"/>
                <a:gd name="T33" fmla="*/ 24 h 448"/>
                <a:gd name="T34" fmla="*/ 48 w 448"/>
                <a:gd name="T35" fmla="*/ 42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8" h="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lnTo>
                    <a:pt x="448" y="424"/>
                  </a:lnTo>
                  <a:cubicBezTo>
                    <a:pt x="448" y="438"/>
                    <a:pt x="438" y="448"/>
                    <a:pt x="424" y="448"/>
                  </a:cubicBezTo>
                  <a:lnTo>
                    <a:pt x="24" y="448"/>
                  </a:lnTo>
                  <a:cubicBezTo>
                    <a:pt x="11" y="448"/>
                    <a:pt x="0" y="438"/>
                    <a:pt x="0" y="424"/>
                  </a:cubicBezTo>
                  <a:lnTo>
                    <a:pt x="0" y="24"/>
                  </a:lnTo>
                  <a:close/>
                  <a:moveTo>
                    <a:pt x="48" y="424"/>
                  </a:moveTo>
                  <a:lnTo>
                    <a:pt x="24" y="400"/>
                  </a:lnTo>
                  <a:lnTo>
                    <a:pt x="424" y="400"/>
                  </a:lnTo>
                  <a:lnTo>
                    <a:pt x="400" y="424"/>
                  </a:lnTo>
                  <a:lnTo>
                    <a:pt x="400" y="24"/>
                  </a:lnTo>
                  <a:lnTo>
                    <a:pt x="42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24"/>
                  </a:lnTo>
                  <a:close/>
                </a:path>
              </a:pathLst>
            </a:custGeom>
            <a:solidFill>
              <a:srgbClr val="F5C53F"/>
            </a:solidFill>
            <a:ln w="1" cap="flat">
              <a:solidFill>
                <a:srgbClr val="F5C5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0" name="Freeform 154"/>
            <p:cNvSpPr>
              <a:spLocks noEditPoints="1"/>
            </p:cNvSpPr>
            <p:nvPr/>
          </p:nvSpPr>
          <p:spPr bwMode="auto">
            <a:xfrm>
              <a:off x="7499351" y="1993900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48 h 48"/>
                <a:gd name="T4" fmla="*/ 24 w 48"/>
                <a:gd name="T5" fmla="*/ 0 h 48"/>
                <a:gd name="T6" fmla="*/ 0 w 48"/>
                <a:gd name="T7" fmla="*/ 24 h 48"/>
                <a:gd name="T8" fmla="*/ 48 w 48"/>
                <a:gd name="T9" fmla="*/ 24 h 48"/>
                <a:gd name="T10" fmla="*/ 0 w 48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24" y="48"/>
                  </a:lnTo>
                  <a:lnTo>
                    <a:pt x="24" y="0"/>
                  </a:lnTo>
                  <a:close/>
                  <a:moveTo>
                    <a:pt x="0" y="24"/>
                  </a:moveTo>
                  <a:lnTo>
                    <a:pt x="4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1" name="Freeform 155"/>
            <p:cNvSpPr>
              <a:spLocks noEditPoints="1"/>
            </p:cNvSpPr>
            <p:nvPr/>
          </p:nvSpPr>
          <p:spPr bwMode="auto">
            <a:xfrm>
              <a:off x="7499351" y="1993900"/>
              <a:ext cx="76200" cy="76200"/>
            </a:xfrm>
            <a:custGeom>
              <a:avLst/>
              <a:gdLst>
                <a:gd name="T0" fmla="*/ 27 w 48"/>
                <a:gd name="T1" fmla="*/ 0 h 48"/>
                <a:gd name="T2" fmla="*/ 27 w 48"/>
                <a:gd name="T3" fmla="*/ 48 h 48"/>
                <a:gd name="T4" fmla="*/ 21 w 48"/>
                <a:gd name="T5" fmla="*/ 48 h 48"/>
                <a:gd name="T6" fmla="*/ 21 w 48"/>
                <a:gd name="T7" fmla="*/ 0 h 48"/>
                <a:gd name="T8" fmla="*/ 27 w 48"/>
                <a:gd name="T9" fmla="*/ 0 h 48"/>
                <a:gd name="T10" fmla="*/ 0 w 48"/>
                <a:gd name="T11" fmla="*/ 21 h 48"/>
                <a:gd name="T12" fmla="*/ 48 w 48"/>
                <a:gd name="T13" fmla="*/ 21 h 48"/>
                <a:gd name="T14" fmla="*/ 48 w 48"/>
                <a:gd name="T15" fmla="*/ 27 h 48"/>
                <a:gd name="T16" fmla="*/ 0 w 48"/>
                <a:gd name="T17" fmla="*/ 27 h 48"/>
                <a:gd name="T18" fmla="*/ 0 w 48"/>
                <a:gd name="T19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7" y="0"/>
                  </a:moveTo>
                  <a:lnTo>
                    <a:pt x="27" y="48"/>
                  </a:lnTo>
                  <a:lnTo>
                    <a:pt x="21" y="48"/>
                  </a:lnTo>
                  <a:lnTo>
                    <a:pt x="21" y="0"/>
                  </a:lnTo>
                  <a:lnTo>
                    <a:pt x="27" y="0"/>
                  </a:lnTo>
                  <a:close/>
                  <a:moveTo>
                    <a:pt x="0" y="21"/>
                  </a:moveTo>
                  <a:lnTo>
                    <a:pt x="48" y="21"/>
                  </a:lnTo>
                  <a:lnTo>
                    <a:pt x="48" y="27"/>
                  </a:lnTo>
                  <a:lnTo>
                    <a:pt x="0" y="2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5C53F"/>
            </a:solidFill>
            <a:ln w="1" cap="flat">
              <a:solidFill>
                <a:srgbClr val="F5C53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2" name="Rectangle 156"/>
            <p:cNvSpPr>
              <a:spLocks noChangeArrowheads="1"/>
            </p:cNvSpPr>
            <p:nvPr/>
          </p:nvSpPr>
          <p:spPr bwMode="auto">
            <a:xfrm>
              <a:off x="7686676" y="1949450"/>
              <a:ext cx="9429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Asian/Pac Isl Enr.</a:t>
              </a:r>
              <a:endPara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Freeform 157"/>
            <p:cNvSpPr>
              <a:spLocks/>
            </p:cNvSpPr>
            <p:nvPr/>
          </p:nvSpPr>
          <p:spPr bwMode="auto">
            <a:xfrm>
              <a:off x="7402513" y="2247900"/>
              <a:ext cx="271463" cy="28575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315F57"/>
            </a:solidFill>
            <a:ln w="1" cap="flat">
              <a:solidFill>
                <a:srgbClr val="315F5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4" name="Rectangle 158"/>
            <p:cNvSpPr>
              <a:spLocks noChangeArrowheads="1"/>
            </p:cNvSpPr>
            <p:nvPr/>
          </p:nvSpPr>
          <p:spPr bwMode="auto">
            <a:xfrm>
              <a:off x="7499351" y="2224088"/>
              <a:ext cx="76200" cy="76200"/>
            </a:xfrm>
            <a:prstGeom prst="rect">
              <a:avLst/>
            </a:prstGeom>
            <a:solidFill>
              <a:srgbClr val="315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5" name="Freeform 159"/>
            <p:cNvSpPr>
              <a:spLocks noEditPoints="1"/>
            </p:cNvSpPr>
            <p:nvPr/>
          </p:nvSpPr>
          <p:spPr bwMode="auto">
            <a:xfrm>
              <a:off x="7494588" y="2219325"/>
              <a:ext cx="85725" cy="85725"/>
            </a:xfrm>
            <a:custGeom>
              <a:avLst/>
              <a:gdLst>
                <a:gd name="T0" fmla="*/ 0 w 448"/>
                <a:gd name="T1" fmla="*/ 24 h 448"/>
                <a:gd name="T2" fmla="*/ 24 w 448"/>
                <a:gd name="T3" fmla="*/ 0 h 448"/>
                <a:gd name="T4" fmla="*/ 424 w 448"/>
                <a:gd name="T5" fmla="*/ 0 h 448"/>
                <a:gd name="T6" fmla="*/ 448 w 448"/>
                <a:gd name="T7" fmla="*/ 24 h 448"/>
                <a:gd name="T8" fmla="*/ 448 w 448"/>
                <a:gd name="T9" fmla="*/ 424 h 448"/>
                <a:gd name="T10" fmla="*/ 424 w 448"/>
                <a:gd name="T11" fmla="*/ 448 h 448"/>
                <a:gd name="T12" fmla="*/ 24 w 448"/>
                <a:gd name="T13" fmla="*/ 448 h 448"/>
                <a:gd name="T14" fmla="*/ 0 w 448"/>
                <a:gd name="T15" fmla="*/ 424 h 448"/>
                <a:gd name="T16" fmla="*/ 0 w 448"/>
                <a:gd name="T17" fmla="*/ 24 h 448"/>
                <a:gd name="T18" fmla="*/ 48 w 448"/>
                <a:gd name="T19" fmla="*/ 424 h 448"/>
                <a:gd name="T20" fmla="*/ 24 w 448"/>
                <a:gd name="T21" fmla="*/ 400 h 448"/>
                <a:gd name="T22" fmla="*/ 424 w 448"/>
                <a:gd name="T23" fmla="*/ 400 h 448"/>
                <a:gd name="T24" fmla="*/ 400 w 448"/>
                <a:gd name="T25" fmla="*/ 424 h 448"/>
                <a:gd name="T26" fmla="*/ 400 w 448"/>
                <a:gd name="T27" fmla="*/ 24 h 448"/>
                <a:gd name="T28" fmla="*/ 424 w 448"/>
                <a:gd name="T29" fmla="*/ 48 h 448"/>
                <a:gd name="T30" fmla="*/ 24 w 448"/>
                <a:gd name="T31" fmla="*/ 48 h 448"/>
                <a:gd name="T32" fmla="*/ 48 w 448"/>
                <a:gd name="T33" fmla="*/ 24 h 448"/>
                <a:gd name="T34" fmla="*/ 48 w 448"/>
                <a:gd name="T35" fmla="*/ 42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8" h="4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lnTo>
                    <a:pt x="448" y="424"/>
                  </a:lnTo>
                  <a:cubicBezTo>
                    <a:pt x="448" y="438"/>
                    <a:pt x="438" y="448"/>
                    <a:pt x="424" y="448"/>
                  </a:cubicBezTo>
                  <a:lnTo>
                    <a:pt x="24" y="448"/>
                  </a:lnTo>
                  <a:cubicBezTo>
                    <a:pt x="11" y="448"/>
                    <a:pt x="0" y="438"/>
                    <a:pt x="0" y="424"/>
                  </a:cubicBezTo>
                  <a:lnTo>
                    <a:pt x="0" y="24"/>
                  </a:lnTo>
                  <a:close/>
                  <a:moveTo>
                    <a:pt x="48" y="424"/>
                  </a:moveTo>
                  <a:lnTo>
                    <a:pt x="24" y="400"/>
                  </a:lnTo>
                  <a:lnTo>
                    <a:pt x="424" y="400"/>
                  </a:lnTo>
                  <a:lnTo>
                    <a:pt x="400" y="424"/>
                  </a:lnTo>
                  <a:lnTo>
                    <a:pt x="400" y="24"/>
                  </a:lnTo>
                  <a:lnTo>
                    <a:pt x="42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24"/>
                  </a:lnTo>
                  <a:close/>
                </a:path>
              </a:pathLst>
            </a:custGeom>
            <a:solidFill>
              <a:srgbClr val="315F57"/>
            </a:solidFill>
            <a:ln w="1" cap="flat">
              <a:solidFill>
                <a:srgbClr val="315F5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6" name="Freeform 160"/>
            <p:cNvSpPr>
              <a:spLocks noEditPoints="1"/>
            </p:cNvSpPr>
            <p:nvPr/>
          </p:nvSpPr>
          <p:spPr bwMode="auto">
            <a:xfrm>
              <a:off x="7499351" y="2224088"/>
              <a:ext cx="76200" cy="76200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0 h 48"/>
                <a:gd name="T4" fmla="*/ 48 w 48"/>
                <a:gd name="T5" fmla="*/ 48 h 48"/>
                <a:gd name="T6" fmla="*/ 0 w 48"/>
                <a:gd name="T7" fmla="*/ 48 h 48"/>
                <a:gd name="T8" fmla="*/ 48 w 48"/>
                <a:gd name="T9" fmla="*/ 0 h 48"/>
                <a:gd name="T10" fmla="*/ 0 w 4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0"/>
                  </a:lnTo>
                  <a:lnTo>
                    <a:pt x="48" y="48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315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7" name="Freeform 161"/>
            <p:cNvSpPr>
              <a:spLocks noEditPoints="1"/>
            </p:cNvSpPr>
            <p:nvPr/>
          </p:nvSpPr>
          <p:spPr bwMode="auto">
            <a:xfrm>
              <a:off x="7496176" y="2220913"/>
              <a:ext cx="82550" cy="82550"/>
            </a:xfrm>
            <a:custGeom>
              <a:avLst/>
              <a:gdLst>
                <a:gd name="T0" fmla="*/ 48 w 52"/>
                <a:gd name="T1" fmla="*/ 52 h 52"/>
                <a:gd name="T2" fmla="*/ 0 w 52"/>
                <a:gd name="T3" fmla="*/ 4 h 52"/>
                <a:gd name="T4" fmla="*/ 4 w 52"/>
                <a:gd name="T5" fmla="*/ 0 h 52"/>
                <a:gd name="T6" fmla="*/ 52 w 52"/>
                <a:gd name="T7" fmla="*/ 48 h 52"/>
                <a:gd name="T8" fmla="*/ 48 w 52"/>
                <a:gd name="T9" fmla="*/ 52 h 52"/>
                <a:gd name="T10" fmla="*/ 0 w 52"/>
                <a:gd name="T11" fmla="*/ 48 h 52"/>
                <a:gd name="T12" fmla="*/ 48 w 52"/>
                <a:gd name="T13" fmla="*/ 0 h 52"/>
                <a:gd name="T14" fmla="*/ 52 w 52"/>
                <a:gd name="T15" fmla="*/ 4 h 52"/>
                <a:gd name="T16" fmla="*/ 4 w 52"/>
                <a:gd name="T17" fmla="*/ 52 h 52"/>
                <a:gd name="T18" fmla="*/ 0 w 52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48" y="52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2" y="48"/>
                  </a:lnTo>
                  <a:lnTo>
                    <a:pt x="48" y="52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52" y="4"/>
                  </a:lnTo>
                  <a:lnTo>
                    <a:pt x="4" y="5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315F57"/>
            </a:solidFill>
            <a:ln w="1" cap="flat">
              <a:solidFill>
                <a:srgbClr val="315F5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8" name="Rectangle 162"/>
            <p:cNvSpPr>
              <a:spLocks noChangeArrowheads="1"/>
            </p:cNvSpPr>
            <p:nvPr/>
          </p:nvSpPr>
          <p:spPr bwMode="auto">
            <a:xfrm>
              <a:off x="7686676" y="2178050"/>
              <a:ext cx="6715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Filipino Enr.</a:t>
              </a:r>
              <a:endPara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Freeform 163"/>
            <p:cNvSpPr>
              <a:spLocks/>
            </p:cNvSpPr>
            <p:nvPr/>
          </p:nvSpPr>
          <p:spPr bwMode="auto">
            <a:xfrm>
              <a:off x="7402513" y="2478088"/>
              <a:ext cx="271463" cy="28575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616C8F"/>
            </a:solidFill>
            <a:ln w="1" cap="flat">
              <a:solidFill>
                <a:srgbClr val="616C8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64"/>
            <p:cNvSpPr>
              <a:spLocks/>
            </p:cNvSpPr>
            <p:nvPr/>
          </p:nvSpPr>
          <p:spPr bwMode="auto">
            <a:xfrm>
              <a:off x="7500938" y="2454275"/>
              <a:ext cx="76200" cy="76200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16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65"/>
            <p:cNvSpPr>
              <a:spLocks noEditPoints="1"/>
            </p:cNvSpPr>
            <p:nvPr/>
          </p:nvSpPr>
          <p:spPr bwMode="auto">
            <a:xfrm>
              <a:off x="7494588" y="2449513"/>
              <a:ext cx="87313" cy="85725"/>
            </a:xfrm>
            <a:custGeom>
              <a:avLst/>
              <a:gdLst>
                <a:gd name="T0" fmla="*/ 209 w 453"/>
                <a:gd name="T1" fmla="*/ 9 h 453"/>
                <a:gd name="T2" fmla="*/ 243 w 453"/>
                <a:gd name="T3" fmla="*/ 9 h 453"/>
                <a:gd name="T4" fmla="*/ 443 w 453"/>
                <a:gd name="T5" fmla="*/ 209 h 453"/>
                <a:gd name="T6" fmla="*/ 443 w 453"/>
                <a:gd name="T7" fmla="*/ 243 h 453"/>
                <a:gd name="T8" fmla="*/ 243 w 453"/>
                <a:gd name="T9" fmla="*/ 443 h 453"/>
                <a:gd name="T10" fmla="*/ 209 w 453"/>
                <a:gd name="T11" fmla="*/ 443 h 453"/>
                <a:gd name="T12" fmla="*/ 9 w 453"/>
                <a:gd name="T13" fmla="*/ 243 h 453"/>
                <a:gd name="T14" fmla="*/ 9 w 453"/>
                <a:gd name="T15" fmla="*/ 209 h 453"/>
                <a:gd name="T16" fmla="*/ 209 w 453"/>
                <a:gd name="T17" fmla="*/ 9 h 453"/>
                <a:gd name="T18" fmla="*/ 43 w 453"/>
                <a:gd name="T19" fmla="*/ 243 h 453"/>
                <a:gd name="T20" fmla="*/ 43 w 453"/>
                <a:gd name="T21" fmla="*/ 209 h 453"/>
                <a:gd name="T22" fmla="*/ 243 w 453"/>
                <a:gd name="T23" fmla="*/ 409 h 453"/>
                <a:gd name="T24" fmla="*/ 209 w 453"/>
                <a:gd name="T25" fmla="*/ 409 h 453"/>
                <a:gd name="T26" fmla="*/ 409 w 453"/>
                <a:gd name="T27" fmla="*/ 209 h 453"/>
                <a:gd name="T28" fmla="*/ 409 w 453"/>
                <a:gd name="T29" fmla="*/ 243 h 453"/>
                <a:gd name="T30" fmla="*/ 209 w 453"/>
                <a:gd name="T31" fmla="*/ 43 h 453"/>
                <a:gd name="T32" fmla="*/ 243 w 453"/>
                <a:gd name="T33" fmla="*/ 43 h 453"/>
                <a:gd name="T34" fmla="*/ 43 w 453"/>
                <a:gd name="T35" fmla="*/ 24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3">
                  <a:moveTo>
                    <a:pt x="209" y="9"/>
                  </a:moveTo>
                  <a:cubicBezTo>
                    <a:pt x="219" y="0"/>
                    <a:pt x="234" y="0"/>
                    <a:pt x="243" y="9"/>
                  </a:cubicBezTo>
                  <a:lnTo>
                    <a:pt x="443" y="209"/>
                  </a:lnTo>
                  <a:cubicBezTo>
                    <a:pt x="453" y="219"/>
                    <a:pt x="453" y="234"/>
                    <a:pt x="443" y="243"/>
                  </a:cubicBezTo>
                  <a:lnTo>
                    <a:pt x="243" y="443"/>
                  </a:lnTo>
                  <a:cubicBezTo>
                    <a:pt x="234" y="453"/>
                    <a:pt x="219" y="453"/>
                    <a:pt x="209" y="443"/>
                  </a:cubicBezTo>
                  <a:lnTo>
                    <a:pt x="9" y="243"/>
                  </a:lnTo>
                  <a:cubicBezTo>
                    <a:pt x="0" y="234"/>
                    <a:pt x="0" y="219"/>
                    <a:pt x="9" y="209"/>
                  </a:cubicBezTo>
                  <a:lnTo>
                    <a:pt x="209" y="9"/>
                  </a:lnTo>
                  <a:close/>
                  <a:moveTo>
                    <a:pt x="43" y="243"/>
                  </a:moveTo>
                  <a:lnTo>
                    <a:pt x="43" y="209"/>
                  </a:lnTo>
                  <a:lnTo>
                    <a:pt x="243" y="409"/>
                  </a:lnTo>
                  <a:lnTo>
                    <a:pt x="209" y="409"/>
                  </a:lnTo>
                  <a:lnTo>
                    <a:pt x="409" y="209"/>
                  </a:lnTo>
                  <a:lnTo>
                    <a:pt x="409" y="243"/>
                  </a:lnTo>
                  <a:lnTo>
                    <a:pt x="209" y="43"/>
                  </a:lnTo>
                  <a:lnTo>
                    <a:pt x="243" y="43"/>
                  </a:lnTo>
                  <a:lnTo>
                    <a:pt x="43" y="243"/>
                  </a:lnTo>
                  <a:close/>
                </a:path>
              </a:pathLst>
            </a:custGeom>
            <a:solidFill>
              <a:srgbClr val="616C8F"/>
            </a:solidFill>
            <a:ln w="1" cap="flat">
              <a:solidFill>
                <a:srgbClr val="616C8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2" name="Rectangle 166"/>
            <p:cNvSpPr>
              <a:spLocks noChangeArrowheads="1"/>
            </p:cNvSpPr>
            <p:nvPr/>
          </p:nvSpPr>
          <p:spPr bwMode="auto">
            <a:xfrm>
              <a:off x="7686676" y="2408238"/>
              <a:ext cx="7254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Latino/a Enr.</a:t>
              </a:r>
              <a:endPara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Freeform 167"/>
            <p:cNvSpPr>
              <a:spLocks/>
            </p:cNvSpPr>
            <p:nvPr/>
          </p:nvSpPr>
          <p:spPr bwMode="auto">
            <a:xfrm>
              <a:off x="7402513" y="2706688"/>
              <a:ext cx="271463" cy="28575"/>
            </a:xfrm>
            <a:custGeom>
              <a:avLst/>
              <a:gdLst>
                <a:gd name="T0" fmla="*/ 72 w 1424"/>
                <a:gd name="T1" fmla="*/ 0 h 144"/>
                <a:gd name="T2" fmla="*/ 1352 w 1424"/>
                <a:gd name="T3" fmla="*/ 0 h 144"/>
                <a:gd name="T4" fmla="*/ 1424 w 1424"/>
                <a:gd name="T5" fmla="*/ 72 h 144"/>
                <a:gd name="T6" fmla="*/ 1352 w 1424"/>
                <a:gd name="T7" fmla="*/ 144 h 144"/>
                <a:gd name="T8" fmla="*/ 72 w 1424"/>
                <a:gd name="T9" fmla="*/ 144 h 144"/>
                <a:gd name="T10" fmla="*/ 0 w 1424"/>
                <a:gd name="T11" fmla="*/ 72 h 144"/>
                <a:gd name="T12" fmla="*/ 72 w 142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4" h="144">
                  <a:moveTo>
                    <a:pt x="72" y="0"/>
                  </a:moveTo>
                  <a:lnTo>
                    <a:pt x="1352" y="0"/>
                  </a:lnTo>
                  <a:cubicBezTo>
                    <a:pt x="1392" y="0"/>
                    <a:pt x="1424" y="33"/>
                    <a:pt x="1424" y="72"/>
                  </a:cubicBezTo>
                  <a:cubicBezTo>
                    <a:pt x="1424" y="112"/>
                    <a:pt x="1392" y="144"/>
                    <a:pt x="1352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</a:path>
              </a:pathLst>
            </a:custGeom>
            <a:solidFill>
              <a:srgbClr val="46867B"/>
            </a:solidFill>
            <a:ln w="1" cap="flat">
              <a:solidFill>
                <a:srgbClr val="46867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4" name="Oval 168"/>
            <p:cNvSpPr>
              <a:spLocks noChangeArrowheads="1"/>
            </p:cNvSpPr>
            <p:nvPr/>
          </p:nvSpPr>
          <p:spPr bwMode="auto">
            <a:xfrm>
              <a:off x="7499351" y="2682875"/>
              <a:ext cx="76200" cy="76200"/>
            </a:xfrm>
            <a:prstGeom prst="ellipse">
              <a:avLst/>
            </a:prstGeom>
            <a:solidFill>
              <a:srgbClr val="46867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69"/>
            <p:cNvSpPr>
              <a:spLocks noEditPoints="1"/>
            </p:cNvSpPr>
            <p:nvPr/>
          </p:nvSpPr>
          <p:spPr bwMode="auto">
            <a:xfrm>
              <a:off x="7494588" y="2678113"/>
              <a:ext cx="85725" cy="85725"/>
            </a:xfrm>
            <a:custGeom>
              <a:avLst/>
              <a:gdLst>
                <a:gd name="T0" fmla="*/ 444 w 449"/>
                <a:gd name="T1" fmla="*/ 267 h 449"/>
                <a:gd name="T2" fmla="*/ 430 w 449"/>
                <a:gd name="T3" fmla="*/ 314 h 449"/>
                <a:gd name="T4" fmla="*/ 384 w 449"/>
                <a:gd name="T5" fmla="*/ 381 h 449"/>
                <a:gd name="T6" fmla="*/ 348 w 449"/>
                <a:gd name="T7" fmla="*/ 412 h 449"/>
                <a:gd name="T8" fmla="*/ 272 w 449"/>
                <a:gd name="T9" fmla="*/ 443 h 449"/>
                <a:gd name="T10" fmla="*/ 222 w 449"/>
                <a:gd name="T11" fmla="*/ 448 h 449"/>
                <a:gd name="T12" fmla="*/ 140 w 449"/>
                <a:gd name="T13" fmla="*/ 432 h 449"/>
                <a:gd name="T14" fmla="*/ 98 w 449"/>
                <a:gd name="T15" fmla="*/ 409 h 449"/>
                <a:gd name="T16" fmla="*/ 41 w 449"/>
                <a:gd name="T17" fmla="*/ 352 h 449"/>
                <a:gd name="T18" fmla="*/ 18 w 449"/>
                <a:gd name="T19" fmla="*/ 310 h 449"/>
                <a:gd name="T20" fmla="*/ 1 w 449"/>
                <a:gd name="T21" fmla="*/ 227 h 449"/>
                <a:gd name="T22" fmla="*/ 6 w 449"/>
                <a:gd name="T23" fmla="*/ 177 h 449"/>
                <a:gd name="T24" fmla="*/ 38 w 449"/>
                <a:gd name="T25" fmla="*/ 101 h 449"/>
                <a:gd name="T26" fmla="*/ 68 w 449"/>
                <a:gd name="T27" fmla="*/ 65 h 449"/>
                <a:gd name="T28" fmla="*/ 135 w 449"/>
                <a:gd name="T29" fmla="*/ 19 h 449"/>
                <a:gd name="T30" fmla="*/ 182 w 449"/>
                <a:gd name="T31" fmla="*/ 5 h 449"/>
                <a:gd name="T32" fmla="*/ 267 w 449"/>
                <a:gd name="T33" fmla="*/ 5 h 449"/>
                <a:gd name="T34" fmla="*/ 314 w 449"/>
                <a:gd name="T35" fmla="*/ 19 h 449"/>
                <a:gd name="T36" fmla="*/ 381 w 449"/>
                <a:gd name="T37" fmla="*/ 65 h 449"/>
                <a:gd name="T38" fmla="*/ 412 w 449"/>
                <a:gd name="T39" fmla="*/ 101 h 449"/>
                <a:gd name="T40" fmla="*/ 443 w 449"/>
                <a:gd name="T41" fmla="*/ 177 h 449"/>
                <a:gd name="T42" fmla="*/ 397 w 449"/>
                <a:gd name="T43" fmla="*/ 187 h 449"/>
                <a:gd name="T44" fmla="*/ 388 w 449"/>
                <a:gd name="T45" fmla="*/ 158 h 449"/>
                <a:gd name="T46" fmla="*/ 348 w 449"/>
                <a:gd name="T47" fmla="*/ 99 h 449"/>
                <a:gd name="T48" fmla="*/ 325 w 449"/>
                <a:gd name="T49" fmla="*/ 80 h 449"/>
                <a:gd name="T50" fmla="*/ 258 w 449"/>
                <a:gd name="T51" fmla="*/ 51 h 449"/>
                <a:gd name="T52" fmla="*/ 227 w 449"/>
                <a:gd name="T53" fmla="*/ 48 h 449"/>
                <a:gd name="T54" fmla="*/ 154 w 449"/>
                <a:gd name="T55" fmla="*/ 63 h 449"/>
                <a:gd name="T56" fmla="*/ 128 w 449"/>
                <a:gd name="T57" fmla="*/ 77 h 449"/>
                <a:gd name="T58" fmla="*/ 77 w 449"/>
                <a:gd name="T59" fmla="*/ 128 h 449"/>
                <a:gd name="T60" fmla="*/ 63 w 449"/>
                <a:gd name="T61" fmla="*/ 154 h 449"/>
                <a:gd name="T62" fmla="*/ 48 w 449"/>
                <a:gd name="T63" fmla="*/ 227 h 449"/>
                <a:gd name="T64" fmla="*/ 51 w 449"/>
                <a:gd name="T65" fmla="*/ 258 h 449"/>
                <a:gd name="T66" fmla="*/ 80 w 449"/>
                <a:gd name="T67" fmla="*/ 325 h 449"/>
                <a:gd name="T68" fmla="*/ 99 w 449"/>
                <a:gd name="T69" fmla="*/ 348 h 449"/>
                <a:gd name="T70" fmla="*/ 158 w 449"/>
                <a:gd name="T71" fmla="*/ 388 h 449"/>
                <a:gd name="T72" fmla="*/ 187 w 449"/>
                <a:gd name="T73" fmla="*/ 397 h 449"/>
                <a:gd name="T74" fmla="*/ 263 w 449"/>
                <a:gd name="T75" fmla="*/ 397 h 449"/>
                <a:gd name="T76" fmla="*/ 291 w 449"/>
                <a:gd name="T77" fmla="*/ 388 h 449"/>
                <a:gd name="T78" fmla="*/ 351 w 449"/>
                <a:gd name="T79" fmla="*/ 348 h 449"/>
                <a:gd name="T80" fmla="*/ 369 w 449"/>
                <a:gd name="T81" fmla="*/ 325 h 449"/>
                <a:gd name="T82" fmla="*/ 398 w 449"/>
                <a:gd name="T83" fmla="*/ 258 h 449"/>
                <a:gd name="T84" fmla="*/ 401 w 449"/>
                <a:gd name="T85" fmla="*/ 22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9" h="449">
                  <a:moveTo>
                    <a:pt x="448" y="222"/>
                  </a:moveTo>
                  <a:cubicBezTo>
                    <a:pt x="449" y="224"/>
                    <a:pt x="449" y="225"/>
                    <a:pt x="448" y="227"/>
                  </a:cubicBezTo>
                  <a:lnTo>
                    <a:pt x="444" y="267"/>
                  </a:lnTo>
                  <a:cubicBezTo>
                    <a:pt x="444" y="269"/>
                    <a:pt x="444" y="270"/>
                    <a:pt x="443" y="272"/>
                  </a:cubicBezTo>
                  <a:lnTo>
                    <a:pt x="432" y="310"/>
                  </a:lnTo>
                  <a:cubicBezTo>
                    <a:pt x="431" y="311"/>
                    <a:pt x="431" y="313"/>
                    <a:pt x="430" y="314"/>
                  </a:cubicBezTo>
                  <a:lnTo>
                    <a:pt x="412" y="348"/>
                  </a:lnTo>
                  <a:cubicBezTo>
                    <a:pt x="411" y="349"/>
                    <a:pt x="410" y="351"/>
                    <a:pt x="409" y="352"/>
                  </a:cubicBezTo>
                  <a:lnTo>
                    <a:pt x="384" y="381"/>
                  </a:lnTo>
                  <a:cubicBezTo>
                    <a:pt x="383" y="382"/>
                    <a:pt x="382" y="383"/>
                    <a:pt x="381" y="384"/>
                  </a:cubicBezTo>
                  <a:lnTo>
                    <a:pt x="352" y="409"/>
                  </a:lnTo>
                  <a:cubicBezTo>
                    <a:pt x="351" y="410"/>
                    <a:pt x="349" y="411"/>
                    <a:pt x="348" y="412"/>
                  </a:cubicBezTo>
                  <a:lnTo>
                    <a:pt x="314" y="430"/>
                  </a:lnTo>
                  <a:cubicBezTo>
                    <a:pt x="313" y="431"/>
                    <a:pt x="311" y="431"/>
                    <a:pt x="310" y="432"/>
                  </a:cubicBezTo>
                  <a:lnTo>
                    <a:pt x="272" y="443"/>
                  </a:lnTo>
                  <a:cubicBezTo>
                    <a:pt x="270" y="444"/>
                    <a:pt x="269" y="444"/>
                    <a:pt x="267" y="444"/>
                  </a:cubicBezTo>
                  <a:lnTo>
                    <a:pt x="227" y="448"/>
                  </a:lnTo>
                  <a:cubicBezTo>
                    <a:pt x="225" y="449"/>
                    <a:pt x="224" y="449"/>
                    <a:pt x="222" y="448"/>
                  </a:cubicBezTo>
                  <a:lnTo>
                    <a:pt x="182" y="444"/>
                  </a:lnTo>
                  <a:cubicBezTo>
                    <a:pt x="181" y="444"/>
                    <a:pt x="179" y="444"/>
                    <a:pt x="177" y="443"/>
                  </a:cubicBezTo>
                  <a:lnTo>
                    <a:pt x="140" y="432"/>
                  </a:lnTo>
                  <a:cubicBezTo>
                    <a:pt x="138" y="431"/>
                    <a:pt x="137" y="431"/>
                    <a:pt x="135" y="430"/>
                  </a:cubicBezTo>
                  <a:lnTo>
                    <a:pt x="101" y="412"/>
                  </a:lnTo>
                  <a:cubicBezTo>
                    <a:pt x="100" y="411"/>
                    <a:pt x="99" y="410"/>
                    <a:pt x="98" y="409"/>
                  </a:cubicBezTo>
                  <a:lnTo>
                    <a:pt x="68" y="384"/>
                  </a:lnTo>
                  <a:cubicBezTo>
                    <a:pt x="67" y="383"/>
                    <a:pt x="66" y="382"/>
                    <a:pt x="65" y="381"/>
                  </a:cubicBezTo>
                  <a:lnTo>
                    <a:pt x="41" y="352"/>
                  </a:lnTo>
                  <a:cubicBezTo>
                    <a:pt x="40" y="351"/>
                    <a:pt x="39" y="349"/>
                    <a:pt x="38" y="348"/>
                  </a:cubicBezTo>
                  <a:lnTo>
                    <a:pt x="19" y="314"/>
                  </a:lnTo>
                  <a:cubicBezTo>
                    <a:pt x="19" y="313"/>
                    <a:pt x="18" y="311"/>
                    <a:pt x="18" y="310"/>
                  </a:cubicBezTo>
                  <a:lnTo>
                    <a:pt x="6" y="272"/>
                  </a:lnTo>
                  <a:cubicBezTo>
                    <a:pt x="5" y="271"/>
                    <a:pt x="5" y="269"/>
                    <a:pt x="5" y="267"/>
                  </a:cubicBezTo>
                  <a:lnTo>
                    <a:pt x="1" y="227"/>
                  </a:lnTo>
                  <a:cubicBezTo>
                    <a:pt x="0" y="225"/>
                    <a:pt x="0" y="224"/>
                    <a:pt x="1" y="222"/>
                  </a:cubicBezTo>
                  <a:lnTo>
                    <a:pt x="5" y="182"/>
                  </a:lnTo>
                  <a:cubicBezTo>
                    <a:pt x="5" y="180"/>
                    <a:pt x="5" y="179"/>
                    <a:pt x="6" y="177"/>
                  </a:cubicBezTo>
                  <a:lnTo>
                    <a:pt x="18" y="140"/>
                  </a:lnTo>
                  <a:cubicBezTo>
                    <a:pt x="18" y="138"/>
                    <a:pt x="19" y="137"/>
                    <a:pt x="19" y="135"/>
                  </a:cubicBezTo>
                  <a:lnTo>
                    <a:pt x="38" y="101"/>
                  </a:lnTo>
                  <a:cubicBezTo>
                    <a:pt x="39" y="100"/>
                    <a:pt x="40" y="99"/>
                    <a:pt x="41" y="98"/>
                  </a:cubicBezTo>
                  <a:lnTo>
                    <a:pt x="65" y="68"/>
                  </a:lnTo>
                  <a:cubicBezTo>
                    <a:pt x="66" y="67"/>
                    <a:pt x="67" y="66"/>
                    <a:pt x="68" y="65"/>
                  </a:cubicBezTo>
                  <a:lnTo>
                    <a:pt x="98" y="41"/>
                  </a:lnTo>
                  <a:cubicBezTo>
                    <a:pt x="99" y="40"/>
                    <a:pt x="100" y="39"/>
                    <a:pt x="101" y="38"/>
                  </a:cubicBezTo>
                  <a:lnTo>
                    <a:pt x="135" y="19"/>
                  </a:lnTo>
                  <a:cubicBezTo>
                    <a:pt x="137" y="19"/>
                    <a:pt x="138" y="18"/>
                    <a:pt x="140" y="18"/>
                  </a:cubicBezTo>
                  <a:lnTo>
                    <a:pt x="177" y="6"/>
                  </a:lnTo>
                  <a:cubicBezTo>
                    <a:pt x="179" y="5"/>
                    <a:pt x="180" y="5"/>
                    <a:pt x="182" y="5"/>
                  </a:cubicBezTo>
                  <a:lnTo>
                    <a:pt x="222" y="1"/>
                  </a:lnTo>
                  <a:cubicBezTo>
                    <a:pt x="224" y="0"/>
                    <a:pt x="225" y="0"/>
                    <a:pt x="227" y="1"/>
                  </a:cubicBezTo>
                  <a:lnTo>
                    <a:pt x="267" y="5"/>
                  </a:lnTo>
                  <a:cubicBezTo>
                    <a:pt x="269" y="5"/>
                    <a:pt x="271" y="5"/>
                    <a:pt x="272" y="6"/>
                  </a:cubicBezTo>
                  <a:lnTo>
                    <a:pt x="310" y="18"/>
                  </a:lnTo>
                  <a:cubicBezTo>
                    <a:pt x="311" y="18"/>
                    <a:pt x="313" y="19"/>
                    <a:pt x="314" y="19"/>
                  </a:cubicBezTo>
                  <a:lnTo>
                    <a:pt x="348" y="38"/>
                  </a:lnTo>
                  <a:cubicBezTo>
                    <a:pt x="349" y="39"/>
                    <a:pt x="351" y="40"/>
                    <a:pt x="352" y="41"/>
                  </a:cubicBezTo>
                  <a:lnTo>
                    <a:pt x="381" y="65"/>
                  </a:lnTo>
                  <a:cubicBezTo>
                    <a:pt x="382" y="66"/>
                    <a:pt x="383" y="67"/>
                    <a:pt x="384" y="68"/>
                  </a:cubicBezTo>
                  <a:lnTo>
                    <a:pt x="409" y="98"/>
                  </a:lnTo>
                  <a:cubicBezTo>
                    <a:pt x="410" y="99"/>
                    <a:pt x="411" y="100"/>
                    <a:pt x="412" y="101"/>
                  </a:cubicBezTo>
                  <a:lnTo>
                    <a:pt x="430" y="135"/>
                  </a:lnTo>
                  <a:cubicBezTo>
                    <a:pt x="431" y="137"/>
                    <a:pt x="431" y="138"/>
                    <a:pt x="432" y="140"/>
                  </a:cubicBezTo>
                  <a:lnTo>
                    <a:pt x="443" y="177"/>
                  </a:lnTo>
                  <a:cubicBezTo>
                    <a:pt x="444" y="179"/>
                    <a:pt x="444" y="181"/>
                    <a:pt x="444" y="182"/>
                  </a:cubicBezTo>
                  <a:lnTo>
                    <a:pt x="448" y="222"/>
                  </a:lnTo>
                  <a:close/>
                  <a:moveTo>
                    <a:pt x="397" y="187"/>
                  </a:moveTo>
                  <a:lnTo>
                    <a:pt x="398" y="192"/>
                  </a:lnTo>
                  <a:lnTo>
                    <a:pt x="386" y="154"/>
                  </a:lnTo>
                  <a:lnTo>
                    <a:pt x="388" y="158"/>
                  </a:lnTo>
                  <a:lnTo>
                    <a:pt x="369" y="124"/>
                  </a:lnTo>
                  <a:lnTo>
                    <a:pt x="372" y="128"/>
                  </a:lnTo>
                  <a:lnTo>
                    <a:pt x="348" y="99"/>
                  </a:lnTo>
                  <a:lnTo>
                    <a:pt x="351" y="102"/>
                  </a:lnTo>
                  <a:lnTo>
                    <a:pt x="321" y="77"/>
                  </a:lnTo>
                  <a:lnTo>
                    <a:pt x="325" y="80"/>
                  </a:lnTo>
                  <a:lnTo>
                    <a:pt x="291" y="62"/>
                  </a:lnTo>
                  <a:lnTo>
                    <a:pt x="295" y="63"/>
                  </a:lnTo>
                  <a:lnTo>
                    <a:pt x="258" y="51"/>
                  </a:lnTo>
                  <a:lnTo>
                    <a:pt x="263" y="52"/>
                  </a:lnTo>
                  <a:lnTo>
                    <a:pt x="222" y="48"/>
                  </a:lnTo>
                  <a:lnTo>
                    <a:pt x="227" y="48"/>
                  </a:lnTo>
                  <a:lnTo>
                    <a:pt x="187" y="52"/>
                  </a:lnTo>
                  <a:lnTo>
                    <a:pt x="192" y="51"/>
                  </a:lnTo>
                  <a:lnTo>
                    <a:pt x="154" y="63"/>
                  </a:lnTo>
                  <a:lnTo>
                    <a:pt x="158" y="62"/>
                  </a:lnTo>
                  <a:lnTo>
                    <a:pt x="124" y="80"/>
                  </a:lnTo>
                  <a:lnTo>
                    <a:pt x="128" y="77"/>
                  </a:lnTo>
                  <a:lnTo>
                    <a:pt x="99" y="102"/>
                  </a:lnTo>
                  <a:lnTo>
                    <a:pt x="102" y="99"/>
                  </a:lnTo>
                  <a:lnTo>
                    <a:pt x="77" y="128"/>
                  </a:lnTo>
                  <a:lnTo>
                    <a:pt x="80" y="124"/>
                  </a:lnTo>
                  <a:lnTo>
                    <a:pt x="62" y="158"/>
                  </a:lnTo>
                  <a:lnTo>
                    <a:pt x="63" y="154"/>
                  </a:lnTo>
                  <a:lnTo>
                    <a:pt x="51" y="192"/>
                  </a:lnTo>
                  <a:lnTo>
                    <a:pt x="52" y="187"/>
                  </a:lnTo>
                  <a:lnTo>
                    <a:pt x="48" y="227"/>
                  </a:lnTo>
                  <a:lnTo>
                    <a:pt x="48" y="222"/>
                  </a:lnTo>
                  <a:lnTo>
                    <a:pt x="52" y="263"/>
                  </a:lnTo>
                  <a:lnTo>
                    <a:pt x="51" y="258"/>
                  </a:lnTo>
                  <a:lnTo>
                    <a:pt x="63" y="295"/>
                  </a:lnTo>
                  <a:lnTo>
                    <a:pt x="62" y="291"/>
                  </a:lnTo>
                  <a:lnTo>
                    <a:pt x="80" y="325"/>
                  </a:lnTo>
                  <a:lnTo>
                    <a:pt x="77" y="321"/>
                  </a:lnTo>
                  <a:lnTo>
                    <a:pt x="102" y="351"/>
                  </a:lnTo>
                  <a:lnTo>
                    <a:pt x="99" y="348"/>
                  </a:lnTo>
                  <a:lnTo>
                    <a:pt x="128" y="372"/>
                  </a:lnTo>
                  <a:lnTo>
                    <a:pt x="124" y="369"/>
                  </a:lnTo>
                  <a:lnTo>
                    <a:pt x="158" y="388"/>
                  </a:lnTo>
                  <a:lnTo>
                    <a:pt x="154" y="386"/>
                  </a:lnTo>
                  <a:lnTo>
                    <a:pt x="192" y="398"/>
                  </a:lnTo>
                  <a:lnTo>
                    <a:pt x="187" y="397"/>
                  </a:lnTo>
                  <a:lnTo>
                    <a:pt x="227" y="401"/>
                  </a:lnTo>
                  <a:lnTo>
                    <a:pt x="222" y="401"/>
                  </a:lnTo>
                  <a:lnTo>
                    <a:pt x="263" y="397"/>
                  </a:lnTo>
                  <a:lnTo>
                    <a:pt x="258" y="398"/>
                  </a:lnTo>
                  <a:lnTo>
                    <a:pt x="295" y="386"/>
                  </a:lnTo>
                  <a:lnTo>
                    <a:pt x="291" y="388"/>
                  </a:lnTo>
                  <a:lnTo>
                    <a:pt x="325" y="369"/>
                  </a:lnTo>
                  <a:lnTo>
                    <a:pt x="321" y="372"/>
                  </a:lnTo>
                  <a:lnTo>
                    <a:pt x="351" y="348"/>
                  </a:lnTo>
                  <a:lnTo>
                    <a:pt x="348" y="351"/>
                  </a:lnTo>
                  <a:lnTo>
                    <a:pt x="372" y="321"/>
                  </a:lnTo>
                  <a:lnTo>
                    <a:pt x="369" y="325"/>
                  </a:lnTo>
                  <a:lnTo>
                    <a:pt x="388" y="291"/>
                  </a:lnTo>
                  <a:lnTo>
                    <a:pt x="386" y="295"/>
                  </a:lnTo>
                  <a:lnTo>
                    <a:pt x="398" y="258"/>
                  </a:lnTo>
                  <a:lnTo>
                    <a:pt x="397" y="263"/>
                  </a:lnTo>
                  <a:lnTo>
                    <a:pt x="401" y="222"/>
                  </a:lnTo>
                  <a:lnTo>
                    <a:pt x="401" y="227"/>
                  </a:lnTo>
                  <a:lnTo>
                    <a:pt x="397" y="187"/>
                  </a:lnTo>
                  <a:close/>
                </a:path>
              </a:pathLst>
            </a:custGeom>
            <a:solidFill>
              <a:srgbClr val="46867B"/>
            </a:solidFill>
            <a:ln w="1" cap="flat">
              <a:solidFill>
                <a:srgbClr val="46867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6" name="Rectangle 170"/>
            <p:cNvSpPr>
              <a:spLocks noChangeArrowheads="1"/>
            </p:cNvSpPr>
            <p:nvPr/>
          </p:nvSpPr>
          <p:spPr bwMode="auto">
            <a:xfrm>
              <a:off x="7686676" y="2638425"/>
              <a:ext cx="6127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cs typeface="Arial" pitchFamily="34" charset="0"/>
                </a:rPr>
                <a:t>White Enr.</a:t>
              </a:r>
              <a:endPara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75" name="Chart 1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663588"/>
              </p:ext>
            </p:extLst>
          </p:nvPr>
        </p:nvGraphicFramePr>
        <p:xfrm>
          <a:off x="1676400" y="0"/>
          <a:ext cx="5470458" cy="317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556836"/>
              </p:ext>
            </p:extLst>
          </p:nvPr>
        </p:nvGraphicFramePr>
        <p:xfrm>
          <a:off x="1752600" y="3276600"/>
          <a:ext cx="7239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621588" y="6306979"/>
            <a:ext cx="237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FHDA IR&amp;P Fall Factsheets, 2007 to 2012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4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54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5" grpId="0">
        <p:bldSub>
          <a:bldChart bld="series"/>
        </p:bldSub>
      </p:bldGraphic>
      <p:bldGraphic spid="54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58720" y="1397948"/>
          <a:ext cx="75803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58720" y="1397948"/>
          <a:ext cx="75803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3897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Service Area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3212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County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304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Foothill College Fall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2007 to Fall 2012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Latino Enrollment with County and Service Area Overlay</a:t>
            </a:r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5619964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FHDA IR&amp;P, EMSI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316523" y="1549063"/>
          <a:ext cx="75803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16523" y="1549063"/>
          <a:ext cx="75803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19999" y="3839336"/>
            <a:ext cx="165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Service Area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43199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County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3048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</a:rPr>
              <a:t>Foothill College Fall </a:t>
            </a:r>
            <a:r>
              <a:rPr lang="en-US" sz="2000" b="1" dirty="0" smtClean="0">
                <a:solidFill>
                  <a:prstClr val="black"/>
                </a:solidFill>
              </a:rPr>
              <a:t>2007 to Fall 2012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 defTabSz="9144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prstClr val="black"/>
                </a:solidFill>
              </a:rPr>
              <a:t>African American Enrollment with </a:t>
            </a:r>
          </a:p>
          <a:p>
            <a:pPr algn="ctr" defTabSz="9144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prstClr val="black"/>
                </a:solidFill>
              </a:rPr>
              <a:t>County and Service Area Overlay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FH Logo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3283" y="6278880"/>
            <a:ext cx="3547517" cy="274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5619964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FHDA IR&amp;P, EMSI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496824" y="1547584"/>
          <a:ext cx="75803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96824" y="1547584"/>
          <a:ext cx="75803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304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black"/>
                </a:solidFill>
              </a:rPr>
              <a:t>Foothill College Fall </a:t>
            </a:r>
            <a:r>
              <a:rPr lang="en-US" sz="2000" b="1" dirty="0" smtClean="0">
                <a:solidFill>
                  <a:prstClr val="black"/>
                </a:solidFill>
              </a:rPr>
              <a:t>2007 to Fall 2012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 defTabSz="9144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prstClr val="black"/>
                </a:solidFill>
              </a:rPr>
              <a:t>Filipino Enrollment With County Overlay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3283" y="6278880"/>
            <a:ext cx="3547517" cy="27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7370" y="3176954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County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5619964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FHDA IR&amp;P, EMSI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2981-0499-ED4E-A099-6D70114CE0E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371005" y="3759591"/>
          <a:ext cx="5706196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76208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</a:rPr>
              <a:t>Foothill College </a:t>
            </a:r>
            <a:r>
              <a:rPr lang="en-US" b="1" dirty="0" smtClean="0">
                <a:solidFill>
                  <a:prstClr val="black"/>
                </a:solidFill>
              </a:rPr>
              <a:t>2011-2012</a:t>
            </a:r>
            <a:endParaRPr lang="en-US" b="1" dirty="0">
              <a:solidFill>
                <a:prstClr val="black"/>
              </a:solidFill>
            </a:endParaRPr>
          </a:p>
          <a:p>
            <a:pPr algn="ctr" defTabSz="9144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prstClr val="black"/>
                </a:solidFill>
              </a:rPr>
              <a:t>Awarded Financial Aid by Ethnicity</a:t>
            </a:r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2286000" y="722539"/>
          <a:ext cx="45720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303688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</a:rPr>
              <a:t>Foothill College </a:t>
            </a:r>
            <a:r>
              <a:rPr lang="en-US" b="1" dirty="0" smtClean="0">
                <a:solidFill>
                  <a:prstClr val="black"/>
                </a:solidFill>
              </a:rPr>
              <a:t>2011-2012</a:t>
            </a:r>
            <a:endParaRPr lang="en-US" b="1" dirty="0">
              <a:solidFill>
                <a:prstClr val="black"/>
              </a:solidFill>
            </a:endParaRPr>
          </a:p>
          <a:p>
            <a:pPr algn="ctr" defTabSz="91440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prstClr val="black"/>
                </a:solidFill>
              </a:rPr>
              <a:t>Financial Aid Status by Ethnicity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3" name="Picture 12" descr="FH Logo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3283" y="6278880"/>
            <a:ext cx="3547517" cy="274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604102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FHDA IR&amp;P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3283" y="6278880"/>
            <a:ext cx="3547517" cy="27432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540396"/>
              </p:ext>
            </p:extLst>
          </p:nvPr>
        </p:nvGraphicFramePr>
        <p:xfrm>
          <a:off x="457200" y="762000"/>
          <a:ext cx="8065889" cy="498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93960" y="5749602"/>
            <a:ext cx="1890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FHDA IR&amp;P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Foothill College Fall 2009 to Fall 2012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Course Success Rates by Ethnicity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34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</a:rPr>
              <a:t>African American and Latino/a experience course success at a lower rate compared to other groups.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1054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Source: FHDA IR&amp;P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105400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 dirty="0" smtClean="0">
                <a:solidFill>
                  <a:prstClr val="black"/>
                </a:solidFill>
              </a:rPr>
              <a:t>Other/Unk n includes Native American, Other, Unknown and Decline to State.</a:t>
            </a:r>
            <a:endParaRPr lang="en-US" sz="900" dirty="0">
              <a:solidFill>
                <a:prstClr val="black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828800" y="152400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4" y="6015726"/>
            <a:ext cx="613777" cy="5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61314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FOOTHILL COLLEGE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Foothill College 2011-2012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Course Success Rates by Instructional Method and Ethnicity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881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All students, regardless of ethnicity, appear to experience success at a lower rate in online courses.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1054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Source: FHDA IR&amp;P</a:t>
            </a:r>
            <a:endParaRPr lang="en-US" sz="1000" dirty="0">
              <a:solidFill>
                <a:prstClr val="black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828800" y="1603375"/>
          <a:ext cx="548640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4" y="6015726"/>
            <a:ext cx="613777" cy="5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61314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FOOTHILL COLLEGE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4" y="6015726"/>
            <a:ext cx="613777" cy="5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314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FOOTHILL COLLEGE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2013 Student Success Scorecard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Foothill College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Basic Skills Education Progress 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804"/>
            <a:ext cx="8229600" cy="11517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Who’s in the cohort?</a:t>
            </a:r>
          </a:p>
          <a:p>
            <a:pPr lvl="1"/>
            <a:r>
              <a:rPr lang="en-US" sz="2400" dirty="0" smtClean="0"/>
              <a:t>Attempt a credit course below transfer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587609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2800" dirty="0" smtClean="0"/>
              <a:t>What’s the cohort outcome?</a:t>
            </a:r>
          </a:p>
          <a:p>
            <a:pPr lvl="1">
              <a:buFont typeface="Calibri" pitchFamily="34" charset="0"/>
              <a:buChar char="–"/>
            </a:pPr>
            <a:r>
              <a:rPr lang="en-US" sz="2400" dirty="0" smtClean="0"/>
              <a:t> Math: pass a college-level Math course within 6 years (includes degree and transfer applicable)</a:t>
            </a:r>
          </a:p>
          <a:p>
            <a:pPr lvl="1">
              <a:buFont typeface="Calibri" pitchFamily="34" charset="0"/>
              <a:buChar char="–"/>
            </a:pPr>
            <a:endParaRPr lang="en-US" sz="2400" dirty="0" smtClean="0"/>
          </a:p>
          <a:p>
            <a:pPr lvl="1">
              <a:buFont typeface="Calibri" pitchFamily="34" charset="0"/>
              <a:buChar char="–"/>
            </a:pPr>
            <a:r>
              <a:rPr lang="en-US" sz="2400" dirty="0" smtClean="0"/>
              <a:t> English: pass a college-level English course within 6 years</a:t>
            </a:r>
          </a:p>
          <a:p>
            <a:pPr lvl="1">
              <a:buFont typeface="Calibri" pitchFamily="34" charset="0"/>
              <a:buChar char="–"/>
            </a:pPr>
            <a:endParaRPr lang="en-US" sz="2400" dirty="0" smtClean="0"/>
          </a:p>
          <a:p>
            <a:pPr lvl="1">
              <a:buFont typeface="Calibri" pitchFamily="34" charset="0"/>
              <a:buChar char="–"/>
            </a:pPr>
            <a:r>
              <a:rPr lang="en-US" sz="2400" dirty="0" smtClean="0"/>
              <a:t> ESL: pass the ESL sequence or a college-level English within 6 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702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mpus6pp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4400" y="181429"/>
            <a:ext cx="8001000" cy="4214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h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5674122"/>
            <a:ext cx="3013528" cy="5014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3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4" y="6015726"/>
            <a:ext cx="613777" cy="5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314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FOOTHILL COLLEGE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671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Math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2002-2003 to 2006-2007 Cohorts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081777"/>
              </p:ext>
            </p:extLst>
          </p:nvPr>
        </p:nvGraphicFramePr>
        <p:xfrm>
          <a:off x="457200" y="151435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5227" y="4268895"/>
            <a:ext cx="240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FH African American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77594" y="1599440"/>
            <a:ext cx="5070452" cy="332425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69420" y="901510"/>
            <a:ext cx="4051377" cy="188067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0479" y="877364"/>
            <a:ext cx="391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Who’s being counted at FH in 2006-07?</a:t>
            </a:r>
          </a:p>
          <a:p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1976" y="1302853"/>
            <a:ext cx="3306501" cy="9526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7594" y="1731320"/>
            <a:ext cx="232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29 African Americans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41976" y="1302853"/>
            <a:ext cx="3306502" cy="24337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7940" y="1485064"/>
            <a:ext cx="168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16 Asians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9026" y="1230108"/>
            <a:ext cx="152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17 Filipinos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2097" y="1485110"/>
            <a:ext cx="140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87 Latino/as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7801" y="1239875"/>
            <a:ext cx="137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91 Whites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4514" y="3742342"/>
            <a:ext cx="9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Foothill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292" y="4268895"/>
            <a:ext cx="123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FH Filipino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6283" y="1609207"/>
            <a:ext cx="268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Mainly Math My Way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Over 40% of cohort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6805" y="1243689"/>
            <a:ext cx="345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What’s being counted in 2006-07?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7335" y="3961207"/>
            <a:ext cx="83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9906" y="2807336"/>
            <a:ext cx="104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FH Asian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7515" y="3776541"/>
            <a:ext cx="135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BBB59">
                    <a:lumMod val="75000"/>
                  </a:srgbClr>
                </a:solidFill>
              </a:rPr>
              <a:t>FH Latino</a:t>
            </a:r>
            <a:endParaRPr lang="en-US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6732" y="1740146"/>
            <a:ext cx="114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Total 281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6823" y="2188606"/>
            <a:ext cx="320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Cohort size decreased from a high of 424 students in 2002-03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9420" y="901510"/>
            <a:ext cx="4051377" cy="33737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345" y="3147248"/>
            <a:ext cx="121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FH White</a:t>
            </a:r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5780" y="6363918"/>
            <a:ext cx="2462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2013 Student Success Scorecard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5541977" y="5822765"/>
            <a:ext cx="3473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What was being coded as basic skills (CB21) during this period affects what’s being counted at the state level. For example, Math 220 was not coded as CB21.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9293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Graphic spid="3" grpId="1">
        <p:bldSub>
          <a:bldChart bld="series"/>
        </p:bldSub>
      </p:bldGraphic>
      <p:bldP spid="5" grpId="0" uiExpand="1"/>
      <p:bldP spid="5" grpId="1"/>
      <p:bldP spid="30" grpId="0" animBg="1"/>
      <p:bldP spid="28" grpId="0" animBg="1"/>
      <p:bldP spid="8" grpId="0"/>
      <p:bldP spid="29" grpId="0" animBg="1"/>
      <p:bldP spid="27" grpId="0" animBg="1"/>
      <p:bldP spid="10" grpId="0"/>
      <p:bldP spid="11" grpId="0"/>
      <p:bldP spid="12" grpId="0"/>
      <p:bldP spid="15" grpId="0" uiExpand="1"/>
      <p:bldP spid="16" grpId="0" uiExpand="1"/>
      <p:bldP spid="16" grpId="1"/>
      <p:bldP spid="18" grpId="0"/>
      <p:bldP spid="17" grpId="0"/>
      <p:bldP spid="19" grpId="0" uiExpand="1"/>
      <p:bldP spid="20" grpId="0" uiExpand="1"/>
      <p:bldP spid="20" grpId="1"/>
      <p:bldP spid="23" grpId="0" uiExpand="1"/>
      <p:bldP spid="23" grpId="1"/>
      <p:bldP spid="24" grpId="0"/>
      <p:bldP spid="25" grpId="0"/>
      <p:bldP spid="26" grpId="0" animBg="1"/>
      <p:bldP spid="22" grpId="0" uiExpand="1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4" y="6015726"/>
            <a:ext cx="613777" cy="5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314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FOOTHILL COLLEGE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English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2002-2003 to 2006 to 2007 Cohorts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7810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/>
          <p:cNvSpPr/>
          <p:nvPr/>
        </p:nvSpPr>
        <p:spPr>
          <a:xfrm>
            <a:off x="1277594" y="1599440"/>
            <a:ext cx="5070452" cy="332425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379906" y="4267200"/>
            <a:ext cx="7414470" cy="10595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3810" y="2657134"/>
            <a:ext cx="108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FH White</a:t>
            </a:r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503" y="3510263"/>
            <a:ext cx="118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FH Asian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4601" y="3897868"/>
            <a:ext cx="108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3102" y="3325597"/>
            <a:ext cx="113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Foothill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2541" y="3275458"/>
            <a:ext cx="130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BBB59">
                    <a:lumMod val="75000"/>
                  </a:srgbClr>
                </a:solidFill>
              </a:rPr>
              <a:t>FH Latino</a:t>
            </a:r>
            <a:endParaRPr lang="en-US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9640" y="3477670"/>
            <a:ext cx="218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FH African American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541" y="3108338"/>
            <a:ext cx="137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FH Filipino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0488" y="4129419"/>
            <a:ext cx="385251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Who’s being counted at FH in 2006-07?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6854" y="4452439"/>
            <a:ext cx="21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55 African Americans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2699" y="4654516"/>
            <a:ext cx="159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52 Asians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7633" y="4451858"/>
            <a:ext cx="132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26 Filipinos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9955" y="4654516"/>
            <a:ext cx="160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142 Latino/as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0518" y="4663419"/>
            <a:ext cx="238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25 Pacific Islanders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95853" y="1881554"/>
            <a:ext cx="5240215" cy="65942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771154" y="1711621"/>
            <a:ext cx="3865558" cy="3693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0756" y="4443474"/>
            <a:ext cx="152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157 Whites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1154" y="1711621"/>
            <a:ext cx="409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What’s being counted at FH in 2006-07?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05842" y="2081891"/>
            <a:ext cx="56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Mainly English 100 as well as 104 A/B, 205 and 215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9906" y="4534310"/>
            <a:ext cx="121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Total 500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4079" y="4957432"/>
            <a:ext cx="56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Cohort size has decreased steadily from 905 in 2002-03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5912" y="6086741"/>
            <a:ext cx="4019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What was being coded as basic skills (CB21) during this period affects what’s being counted at the state level.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97207" y="6486851"/>
            <a:ext cx="2462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2013 Student Success Scorecard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516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3" grpId="1">
        <p:bldSub>
          <a:bldChart bld="series"/>
        </p:bldSub>
      </p:bldGraphic>
      <p:bldP spid="30" grpId="0" animBg="1"/>
      <p:bldP spid="29" grpId="0" animBg="1"/>
      <p:bldP spid="8" grpId="0" uiExpand="1"/>
      <p:bldP spid="8" grpId="1"/>
      <p:bldP spid="9" grpId="0" uiExpand="1"/>
      <p:bldP spid="9" grpId="1"/>
      <p:bldP spid="10" grpId="0" uiExpand="1"/>
      <p:bldP spid="11" grpId="0" uiExpand="1"/>
      <p:bldP spid="12" grpId="0" uiExpand="1"/>
      <p:bldP spid="12" grpId="1"/>
      <p:bldP spid="13" grpId="0" uiExpand="1"/>
      <p:bldP spid="13" grpId="1"/>
      <p:bldP spid="14" grpId="0" uiExpand="1"/>
      <p:bldP spid="14" grpId="1"/>
      <p:bldP spid="15" grpId="0" animBg="1"/>
      <p:bldP spid="16" grpId="0"/>
      <p:bldP spid="17" grpId="0"/>
      <p:bldP spid="18" grpId="0"/>
      <p:bldP spid="19" grpId="0"/>
      <p:bldP spid="20" grpId="0"/>
      <p:bldP spid="28" grpId="0" animBg="1"/>
      <p:bldP spid="27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4" y="6015726"/>
            <a:ext cx="613777" cy="5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314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FOOTHILL COLLEGE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ESLL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2002-2003 to 2006-2007 Cohorts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4790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6720" y="2718561"/>
            <a:ext cx="1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FH Asian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77594" y="1599440"/>
            <a:ext cx="5070452" cy="332425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363096" y="1600200"/>
            <a:ext cx="7444351" cy="10893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9716" y="3474366"/>
            <a:ext cx="142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Foothill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0046" y="4041589"/>
            <a:ext cx="12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BBB59">
                    <a:lumMod val="75000"/>
                  </a:srgbClr>
                </a:solidFill>
              </a:rPr>
              <a:t>FH Latino/a</a:t>
            </a:r>
            <a:endParaRPr lang="en-US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4534" y="4424029"/>
            <a:ext cx="751905" cy="36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1216" y="1436421"/>
            <a:ext cx="385977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Who’s being counted at FH in 2006-07?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3322" y="2056376"/>
            <a:ext cx="197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 African American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4926" y="1779377"/>
            <a:ext cx="15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148 Asian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926" y="2056376"/>
            <a:ext cx="167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134 Latino/a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9026" y="1779377"/>
            <a:ext cx="11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52 White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985" y="1779377"/>
            <a:ext cx="176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 Filipino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8625" y="4964050"/>
            <a:ext cx="63308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Seems like about 45% in F06 are enrolled in ESL 166/167, 155/156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6720" y="1871710"/>
            <a:ext cx="113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Total 365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2858" y="2328962"/>
            <a:ext cx="579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ESL cohort size has decreased from a high of 578 in 2002-03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1" y="4638678"/>
            <a:ext cx="40850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What’s being counted at FH in 2006-07?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4985" y="2047584"/>
            <a:ext cx="175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 Pacific Islander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8417" y="6100713"/>
            <a:ext cx="4019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What was being coded as basic skills (CB21) during this period affects what’s being counted at the state level.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26745" y="6500823"/>
            <a:ext cx="2462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2013 Student Success Scorecard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668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5" grpId="0" uiExpand="1"/>
      <p:bldP spid="22" grpId="0" animBg="1"/>
      <p:bldP spid="24" grpId="0" animBg="1"/>
      <p:bldP spid="8" grpId="0" uiExpand="1"/>
      <p:bldP spid="9" grpId="0" uiExpand="1"/>
      <p:bldP spid="10" grpId="0" uiExpand="1"/>
      <p:bldP spid="11" grpId="0" animBg="1"/>
      <p:bldP spid="12" grpId="0"/>
      <p:bldP spid="13" grpId="0"/>
      <p:bldP spid="14" grpId="0"/>
      <p:bldP spid="15" grpId="0"/>
      <p:bldP spid="16" grpId="0"/>
      <p:bldP spid="18" grpId="0" animBg="1"/>
      <p:bldP spid="19" grpId="0"/>
      <p:bldP spid="20" grpId="0"/>
      <p:bldP spid="17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 CONTINUES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And How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81429"/>
            <a:ext cx="8001000" cy="4991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OUR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h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5674122"/>
            <a:ext cx="3013528" cy="5014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4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 WILL: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Reach consensus on populations to be targeted for increasing participation and success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Identify key research questions that will inform action plans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Propose a timeline for PaRC to oversee broad input and adopt of a Student Equity Plan</a:t>
            </a:r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Judy Miner</a:t>
            </a:r>
            <a:endParaRPr lang="en-US" dirty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ACTIONS TO 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2010 Student Equity Plan</a:t>
            </a:r>
          </a:p>
          <a:p>
            <a:r>
              <a:rPr lang="en-US" dirty="0" smtClean="0"/>
              <a:t>Equity priorities added to12-13 program review prompts</a:t>
            </a:r>
          </a:p>
          <a:p>
            <a:r>
              <a:rPr lang="en-US" dirty="0" smtClean="0"/>
              <a:t>Interviews with representatives of target populations</a:t>
            </a:r>
          </a:p>
          <a:p>
            <a:r>
              <a:rPr lang="en-US" dirty="0" smtClean="0"/>
              <a:t>Substantive institutional research presentations to shared governance</a:t>
            </a:r>
          </a:p>
          <a:p>
            <a:r>
              <a:rPr lang="en-US" dirty="0" smtClean="0"/>
              <a:t>Selection of student equity as Fall 13 Opening Day theme</a:t>
            </a:r>
          </a:p>
          <a:p>
            <a:r>
              <a:rPr lang="en-US" dirty="0" smtClean="0"/>
              <a:t>Charge to Professional Development Committee for an equity strand in 13-14 programming</a:t>
            </a:r>
          </a:p>
          <a:p>
            <a:endParaRPr lang="en-US" dirty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EMERGING THEMES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 Casey</a:t>
            </a:r>
            <a:endParaRPr lang="en-US" dirty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82960" y="522607"/>
            <a:ext cx="2609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46867B"/>
                </a:solidFill>
              </a:rPr>
              <a:t>KEY  THEMES</a:t>
            </a:r>
            <a:endParaRPr lang="en-US" sz="2800" b="1" i="1" dirty="0">
              <a:solidFill>
                <a:srgbClr val="46867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4322" y="1920573"/>
            <a:ext cx="1451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Establishing </a:t>
            </a:r>
          </a:p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Connections</a:t>
            </a:r>
            <a:endParaRPr lang="en-US" sz="1600" dirty="0">
              <a:solidFill>
                <a:srgbClr val="E0760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3638" y="2929815"/>
            <a:ext cx="1176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Improving</a:t>
            </a:r>
          </a:p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Skills</a:t>
            </a:r>
            <a:endParaRPr lang="en-US" sz="1600" dirty="0">
              <a:solidFill>
                <a:srgbClr val="E0760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1566" y="3912658"/>
            <a:ext cx="1119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Informing</a:t>
            </a:r>
          </a:p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More</a:t>
            </a:r>
          </a:p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Broadly</a:t>
            </a:r>
            <a:endParaRPr lang="en-US" sz="1600" dirty="0">
              <a:solidFill>
                <a:srgbClr val="E0760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2360" y="119211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</a:rPr>
              <a:t>FOR STUDENTS: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0934" y="1192116"/>
            <a:ext cx="25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</a:rPr>
              <a:t>FOR FACULTY/STAFF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620" y="1800574"/>
            <a:ext cx="19206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More Orientations</a:t>
            </a:r>
          </a:p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Develop Cohorts</a:t>
            </a:r>
          </a:p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Mentor/Mentee</a:t>
            </a:r>
            <a:endParaRPr lang="en-US" sz="1300" i="1" dirty="0">
              <a:solidFill>
                <a:srgbClr val="1F497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0934" y="1858181"/>
            <a:ext cx="215904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1F497D"/>
                </a:solidFill>
              </a:rPr>
              <a:t>Campus Conversations</a:t>
            </a:r>
          </a:p>
          <a:p>
            <a:r>
              <a:rPr lang="en-US" sz="1300" i="1" dirty="0" smtClean="0">
                <a:solidFill>
                  <a:srgbClr val="1F497D"/>
                </a:solidFill>
              </a:rPr>
              <a:t>Reconnect the Campus</a:t>
            </a:r>
          </a:p>
          <a:p>
            <a:r>
              <a:rPr lang="en-US" sz="1300" i="1" dirty="0" smtClean="0">
                <a:solidFill>
                  <a:srgbClr val="1F497D"/>
                </a:solidFill>
              </a:rPr>
              <a:t>Rebuild Morale</a:t>
            </a:r>
            <a:endParaRPr lang="en-US" sz="1300" i="1" dirty="0">
              <a:solidFill>
                <a:srgbClr val="1F497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6" y="2743471"/>
            <a:ext cx="27568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Life skills/Time management</a:t>
            </a:r>
          </a:p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How to Navigate the System</a:t>
            </a:r>
          </a:p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Bigger picture planning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3956" y="2884714"/>
            <a:ext cx="27516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1F497D"/>
                </a:solidFill>
              </a:rPr>
              <a:t>Training for specific populations</a:t>
            </a:r>
          </a:p>
          <a:p>
            <a:r>
              <a:rPr lang="en-US" sz="1300" i="1" dirty="0" smtClean="0">
                <a:solidFill>
                  <a:srgbClr val="1F497D"/>
                </a:solidFill>
              </a:rPr>
              <a:t>Inform/build sensitivity to needs</a:t>
            </a:r>
            <a:endParaRPr lang="en-US" sz="1300" i="1" dirty="0">
              <a:solidFill>
                <a:srgbClr val="1F497D"/>
              </a:solidFill>
            </a:endParaRPr>
          </a:p>
          <a:p>
            <a:r>
              <a:rPr lang="en-US" sz="1300" i="1" dirty="0" smtClean="0">
                <a:solidFill>
                  <a:srgbClr val="1F497D"/>
                </a:solidFill>
              </a:rPr>
              <a:t>Professional Development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0934" y="3982387"/>
            <a:ext cx="306293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1F497D"/>
                </a:solidFill>
              </a:rPr>
              <a:t>More detailed research data</a:t>
            </a:r>
          </a:p>
          <a:p>
            <a:r>
              <a:rPr lang="en-US" sz="1300" i="1" dirty="0" smtClean="0">
                <a:solidFill>
                  <a:srgbClr val="1F497D"/>
                </a:solidFill>
              </a:rPr>
              <a:t>Closer review of data</a:t>
            </a:r>
          </a:p>
          <a:p>
            <a:r>
              <a:rPr lang="en-US" sz="1300" i="1" dirty="0" smtClean="0">
                <a:solidFill>
                  <a:srgbClr val="1F497D"/>
                </a:solidFill>
              </a:rPr>
              <a:t>Better communication on decisions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272" y="3989416"/>
            <a:ext cx="23369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Financial Support</a:t>
            </a:r>
          </a:p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Internship programs</a:t>
            </a:r>
          </a:p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Understanding Resources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7391" y="5151902"/>
            <a:ext cx="147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Mitigating</a:t>
            </a:r>
          </a:p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Resource</a:t>
            </a:r>
          </a:p>
          <a:p>
            <a:pPr algn="ctr"/>
            <a:r>
              <a:rPr lang="en-US" sz="1600" dirty="0" smtClean="0">
                <a:solidFill>
                  <a:srgbClr val="E07602"/>
                </a:solidFill>
              </a:rPr>
              <a:t>Impediments</a:t>
            </a:r>
            <a:endParaRPr lang="en-US" sz="1600" dirty="0">
              <a:solidFill>
                <a:srgbClr val="E0760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371" y="5205661"/>
            <a:ext cx="23898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Financial:  Work v. School</a:t>
            </a:r>
          </a:p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Bus routes</a:t>
            </a:r>
          </a:p>
          <a:p>
            <a:pPr algn="r"/>
            <a:r>
              <a:rPr lang="en-US" sz="1300" i="1" dirty="0" smtClean="0">
                <a:solidFill>
                  <a:srgbClr val="1F497D"/>
                </a:solidFill>
              </a:rPr>
              <a:t>Environment/Community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90934" y="5235405"/>
            <a:ext cx="266813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1F497D"/>
                </a:solidFill>
              </a:rPr>
              <a:t>Budget limitations</a:t>
            </a:r>
          </a:p>
          <a:p>
            <a:r>
              <a:rPr lang="en-US" sz="1300" i="1" dirty="0" smtClean="0">
                <a:solidFill>
                  <a:srgbClr val="1F497D"/>
                </a:solidFill>
              </a:rPr>
              <a:t>Time/Block Schedule</a:t>
            </a:r>
          </a:p>
          <a:p>
            <a:r>
              <a:rPr lang="en-US" sz="1300" i="1" dirty="0" smtClean="0">
                <a:solidFill>
                  <a:srgbClr val="1F497D"/>
                </a:solidFill>
              </a:rPr>
              <a:t>Decentralized Campus Layout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5415047" y="2016829"/>
            <a:ext cx="643305" cy="390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5360714" y="3048516"/>
            <a:ext cx="643305" cy="390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5360714" y="4170920"/>
            <a:ext cx="643305" cy="390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5360714" y="5408890"/>
            <a:ext cx="643305" cy="390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10800000">
            <a:off x="3076335" y="2016829"/>
            <a:ext cx="643305" cy="390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10800000">
            <a:off x="3022002" y="3048516"/>
            <a:ext cx="643305" cy="390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0800000">
            <a:off x="3022002" y="4170920"/>
            <a:ext cx="643305" cy="390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0800000">
            <a:off x="3022002" y="5408890"/>
            <a:ext cx="643305" cy="390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76300" y="6332266"/>
            <a:ext cx="2243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</a:rPr>
              <a:t>Mia Casey / Equity &amp; Diversity Planning</a:t>
            </a:r>
          </a:p>
          <a:p>
            <a:pPr algn="r"/>
            <a:r>
              <a:rPr lang="en-US" sz="1000" dirty="0" smtClean="0">
                <a:solidFill>
                  <a:srgbClr val="FFFFFF"/>
                </a:solidFill>
              </a:rPr>
              <a:t>March 19, 2013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13E6-5561-1345-8D38-9C18EC513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INSTITUTIONAL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Equity is built into the Educational Strategic Master Plan (ESMP)</a:t>
            </a:r>
          </a:p>
          <a:p>
            <a:r>
              <a:rPr lang="en-US" dirty="0" smtClean="0"/>
              <a:t>Goal: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Improve student outcomes, close the achievement gap,             increase student success</a:t>
            </a:r>
          </a:p>
          <a:p>
            <a:r>
              <a:rPr lang="en-US" dirty="0" smtClean="0"/>
              <a:t>Metrics: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Success rate of historically underserved student groups</a:t>
            </a:r>
          </a:p>
          <a:p>
            <a:r>
              <a:rPr lang="en-US" dirty="0" smtClean="0"/>
              <a:t>Transfer Velocity Cohort Report</a:t>
            </a:r>
          </a:p>
          <a:p>
            <a:r>
              <a:rPr lang="en-US" dirty="0" smtClean="0"/>
              <a:t>Certificates and degrees awarded to historically underserved student groups</a:t>
            </a:r>
          </a:p>
          <a:p>
            <a:r>
              <a:rPr lang="en-US" dirty="0" smtClean="0"/>
              <a:t>Persistence rate by ethnicity</a:t>
            </a:r>
          </a:p>
          <a:p>
            <a:endParaRPr lang="en-US" dirty="0"/>
          </a:p>
        </p:txBody>
      </p:sp>
      <p:pic>
        <p:nvPicPr>
          <p:cNvPr id="10" name="Picture 9" descr="fh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358" y="6298237"/>
            <a:ext cx="3013528" cy="50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HDA">
  <a:themeElements>
    <a:clrScheme name="FHD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616C8F"/>
      </a:accent4>
      <a:accent5>
        <a:srgbClr val="CC6666"/>
      </a:accent5>
      <a:accent6>
        <a:srgbClr val="315F57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HDA">
  <a:themeElements>
    <a:clrScheme name="FHD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616C8F"/>
      </a:accent4>
      <a:accent5>
        <a:srgbClr val="CC6666"/>
      </a:accent5>
      <a:accent6>
        <a:srgbClr val="315F57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FHD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616C8F"/>
      </a:accent4>
      <a:accent5>
        <a:srgbClr val="CC6666"/>
      </a:accent5>
      <a:accent6>
        <a:srgbClr val="315F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FHDA</Template>
  <TotalTime>962</TotalTime>
  <Words>1285</Words>
  <Application>Microsoft Macintosh PowerPoint</Application>
  <PresentationFormat>On-screen Show (4:3)</PresentationFormat>
  <Paragraphs>242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FHDA</vt:lpstr>
      <vt:lpstr>Perception</vt:lpstr>
      <vt:lpstr>1_FHDA</vt:lpstr>
      <vt:lpstr>4_Office Theme</vt:lpstr>
      <vt:lpstr>6_Office Theme</vt:lpstr>
      <vt:lpstr>1_Perception</vt:lpstr>
      <vt:lpstr>STUDENT EQUITY: A PLAN FOR ACTION </vt:lpstr>
      <vt:lpstr>INTRODUCTIONS</vt:lpstr>
      <vt:lpstr>GOALS FOR OUR MEETING</vt:lpstr>
      <vt:lpstr>TODAY WE WILL:</vt:lpstr>
      <vt:lpstr>BACKGROUND</vt:lpstr>
      <vt:lpstr>ACTIONS TO DATE</vt:lpstr>
      <vt:lpstr>EMERGING THEMES</vt:lpstr>
      <vt:lpstr>PowerPoint Presentation</vt:lpstr>
      <vt:lpstr>INSTITUTIONAL GOALS</vt:lpstr>
      <vt:lpstr>STUDENT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Foothill College Fall 2009 to Fall 2012 Course Success Rates by Ethnicity</vt:lpstr>
      <vt:lpstr>Foothill College 2011-2012 Course Success Rates by Instructional Method and Ethnicity</vt:lpstr>
      <vt:lpstr>    </vt:lpstr>
      <vt:lpstr>    </vt:lpstr>
      <vt:lpstr>    </vt:lpstr>
      <vt:lpstr>    </vt:lpstr>
      <vt:lpstr>THE WORK CONTINUES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EQUITY / DIVERSITY</dc:title>
  <dc:creator>FHDA</dc:creator>
  <cp:lastModifiedBy>FHDA</cp:lastModifiedBy>
  <cp:revision>94</cp:revision>
  <dcterms:created xsi:type="dcterms:W3CDTF">2013-05-14T20:58:31Z</dcterms:created>
  <dcterms:modified xsi:type="dcterms:W3CDTF">2013-06-21T14:53:19Z</dcterms:modified>
</cp:coreProperties>
</file>